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6" r:id="rId2"/>
    <p:sldMasterId id="2147483708" r:id="rId3"/>
  </p:sldMasterIdLst>
  <p:sldIdLst>
    <p:sldId id="263" r:id="rId4"/>
    <p:sldId id="265" r:id="rId5"/>
    <p:sldId id="266" r:id="rId6"/>
    <p:sldId id="264" r:id="rId7"/>
    <p:sldId id="268" r:id="rId8"/>
    <p:sldId id="267" r:id="rId9"/>
    <p:sldId id="257" r:id="rId10"/>
    <p:sldId id="258" r:id="rId11"/>
    <p:sldId id="259" r:id="rId12"/>
    <p:sldId id="260" r:id="rId13"/>
    <p:sldId id="261" r:id="rId14"/>
    <p:sldId id="262" r:id="rId15"/>
  </p:sldIdLst>
  <p:sldSz cx="12192000" cy="6858000"/>
  <p:notesSz cx="6858000" cy="9144000"/>
  <p:defaultTextStyle>
    <a:defPPr>
      <a:defRPr lang="sr-Latn-R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6">
            <a:extLst>
              <a:ext uri="{FF2B5EF4-FFF2-40B4-BE49-F238E27FC236}">
                <a16:creationId xmlns:a16="http://schemas.microsoft.com/office/drawing/2014/main" id="{78406FFA-5B04-4BC2-839B-BAF55BA8C35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3D5DB2B-9DAB-4BDC-9256-BEFA20DE3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715CC-A5AB-4F64-9776-2C3541B85518}" type="datetimeFigureOut">
              <a:rPr lang="hr-HR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D35C1BA-924C-46E8-88AA-13BF8E686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53F9D64F-E3B2-418D-BA67-79CCD4DE0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572AD-9CB3-4232-99EC-4C5B1E39B6C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1268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B9BC7E1-6CD1-4729-82A5-0B705CD89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343F7-29BC-4D0F-AB18-F948DA6814D4}" type="datetimeFigureOut">
              <a:rPr lang="hr-HR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02A72FE-8C1A-43CC-82A8-3B2837E2B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24029D7-75A3-468C-8CB0-EA6E20A7C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E00BF-0FC7-4CFB-9B62-F56AAE77A9A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8540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8F06A05-4762-448C-876A-18657569D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B56B2-CFD0-4DEA-A714-94BBB782F5FD}" type="datetimeFigureOut">
              <a:rPr lang="hr-HR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9DC160A-E2AF-425E-A9D9-8CD42C80A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40B6ADE-458A-4ADE-B475-187E089DB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39F86-7433-44A7-8354-7108CFD77CE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5132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1"/>
            <a:ext cx="103632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28800" y="999462"/>
            <a:ext cx="85344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2C8E8C1A-63CD-47B7-B3B4-811F1A99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E2FA2-0DA4-47D7-AA14-32957CE8FB24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D64B850F-340E-4B32-911C-B05653A07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E359772-27DE-4B93-9EB2-CB9E86EB5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FFDDE7-B0C5-452A-8F0C-33B8813CE03C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34811AF8-EB91-4EF3-9574-718964D518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183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A41D356-DAF4-416A-BA29-B4D2405AB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C1E8F-42AF-4D9B-BE3C-B926AC524C71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8DBE702-58AE-498D-9C81-812BA92F7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04F9B20-AE28-47F0-B880-65B22F40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B6B14B-DF01-4EBE-872B-BEF769F7CF4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10645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DE3063C-DCC2-46BF-BC42-2744B8C31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35104-C886-438C-917B-B0536DB7D221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149DF7E-8D66-4D00-983F-314C752B9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440CADA-88AE-4390-9319-ACAF39BD9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654EBA-DF73-4886-B1FD-82A3F0B753A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17304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E8D15988-8FBD-4F15-86F6-3C80C7E02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01573-522B-47A6-B9DF-9B3656A39D37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249C4528-1E09-4D27-ACB4-DC62A5F35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08F040C-D0D5-4C48-BE45-CC3634F62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818706-128C-42F4-85D4-6A74F1B5DF3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92024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C16224C5-ECF0-4F8D-9222-C22ABEB0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DC4A7-C157-4BC5-9298-1BDD8F62F23E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0C1C284F-79BD-4C08-A0C8-326F54EAB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52B63B2F-8C81-4EB7-A577-DAB087208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87025-4A3A-441C-95B2-995E4227EAD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348067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F2C98F95-B70C-4772-9414-70AAA887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CC11B-C4B4-4230-8995-8E7CB2240E49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47712014-C235-4E79-99C9-570F80B6E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05F18A00-6FDD-4954-A83A-DEA56DE17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0AF636-B217-4C6D-9818-D07F3052BBB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893696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D0BB9CB8-9500-45AA-99D6-2983F8801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EAB4F-D4E6-4345-8157-B59361E8BEFC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97BDD56B-19F8-4411-B3F0-7BC39AC02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944AD184-7AC6-4ACD-B125-DC4C83AB0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1A9B16-0823-483B-A6B6-3DDE24FCA90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942656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18459A4-0065-4EF2-820D-9599DD3EA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84C45-CC5D-457D-91C8-8F7CC0AAB99B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CFAFC45-7E5F-4F0A-BEBB-EC0D4B991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8A287C1-A06B-4682-ADDF-50A2EC9DC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E72503-2A62-4C2F-B791-7F9C22705F8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48194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D8EEDFD-0EB7-4E14-89A1-1D0796443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F0493-8D0F-4D8F-925B-965CA50488B9}" type="datetimeFigureOut">
              <a:rPr lang="hr-HR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071DD19-EE51-4339-9207-9415F556B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C09C7A1-9957-4102-826F-B202A7CD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1304C-53F9-4494-8A18-6293842C708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02921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3791C699-1C3E-49A5-A565-5BF65B5F9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9BD43-71C5-4F5B-BF84-D911A1592A78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C51BF5E-BA52-4855-ADCA-184383433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5352550A-956A-4EBB-BB94-8363D0DEB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BCF2B-AA63-4B15-AC4C-CB47611C161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953462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CA2C457-FEE8-41B2-924E-FCBDD9C59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48E02-EE5E-4E3A-9156-5D8156535A7B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72FDFB5-842E-4116-B35F-728666DF5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1C23CFF-08D8-4825-9EB1-8DC5CC7A7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26F7E-D6BA-4873-A3C9-614763A4391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778974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5680CEE-2B3D-4F43-BAD0-5D4B4D120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BAB98-C92A-4DA3-AF9B-6929C68F563D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EA7FB3C-DBD4-4F52-80A6-39DCE8202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A12540B-CC03-4A4D-8CD2-6AB249221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AFB2BC-61ED-4B2E-8390-010C595E1FD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769538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1"/>
            <a:ext cx="103632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28800" y="999462"/>
            <a:ext cx="85344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A0E02BF-B24D-40DC-B742-A685A874A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46405D2F-DBCB-4956-84F6-A8D201A59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7CA67F91-2590-4F76-9EEB-3558C8EEE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CF1834-370B-45E2-911B-4C62841E47F5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AE48AE6A-578B-4671-B481-5CD4030B04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0648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A7FA165-33A9-4D49-B55D-3D82AEA5D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82E537F-E4D0-4781-8483-BAA15DDD9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3C7408C-249A-415D-9F12-B8966DC14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FF32F-A8BB-465A-9FDB-168B78BCB42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968574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114D2FC-822D-47B3-8B9B-63450356C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4D56984-B2E5-4540-989F-1D897B3C1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A0D9A42-D01E-4EFF-8E0B-EB1F834C4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26FC61-B1E4-437C-9DBC-55C3188C3F1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436922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BEAF3405-5745-46AF-97FF-EC5C7AACD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2CFC516D-013C-4F16-B5DC-3F6AEF65A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A514516C-49D6-471A-AAAC-FB8E7FFAC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BE7E7-EF03-469C-BB04-E83D649666F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6328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57FEC84D-2D18-4BDA-A645-2D36F2870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19AFE825-BC69-4ACF-921C-F06130A95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450CC660-D66E-4E90-A823-69508C4FC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AD43C-2365-4BAE-92A6-B2D1752C380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324702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FAEC287A-4C93-4DBD-B57D-A050095F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68390205-CC0E-4D69-8132-A1F7794EF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795F7F11-1A74-43C4-9793-F995D19C7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1953D-B64D-4BF5-8547-C4247C91533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718188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6D6ABB30-D05A-4E9F-916E-9ACC581E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F3F18888-7488-420E-B1E2-FEFB45CD7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44CFA875-D299-40CF-BCE9-DADAF748C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15C4C-ACC2-4FCA-9C64-55BF63EEC8C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5613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8A42D64-6599-4048-941B-BA4AC1198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12F33-5188-45A7-8ED9-7B3C0BFCE01D}" type="datetimeFigureOut">
              <a:rPr lang="hr-HR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9A3EB01-FF1D-49F2-94A7-29285E2F9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0CD8749-15D8-4937-90C7-8B740871A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051CB-816E-49C8-B9A9-70D4B1B9162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341022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6073C50-BDA6-4F49-9EA6-9FAFBE4E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F9E30CF2-8640-45CC-B02E-21C8A0C91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E1EAB97A-881C-4C77-8E69-3A89318DD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89FEB9-4213-4CE4-A1B9-920F2FCE911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034956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3D8A49B8-A482-4D2D-977D-B989ABEE4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F18D5B71-5CC2-43AB-BC81-F16B36501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EE0F1ABB-C451-4D5D-A82C-B2F52EEEF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4DF7E-F760-43EB-BA00-BF1F1FC907D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951644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8A9722E-B925-4398-BB00-7DF83CD6C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CE069A7-5F18-4956-9C6A-239381316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90EF686-86E3-443B-AC3D-F6376B458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73CF0A-E523-4B0C-8852-3286E91812A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071133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8113308-D555-4F3B-8CD1-43F60680C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8DCC125-135C-4CAE-B6BF-70E4D2864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128F382-A0C7-472D-9A38-D87C0B1C1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9FC64-874D-49A8-BA54-B3915281004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2928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2004EF02-FA73-4EEC-AB03-293A404A4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87F6E-5998-4EB9-BF06-B1F985D38EC6}" type="datetimeFigureOut">
              <a:rPr lang="hr-HR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F5D2E39D-F2C6-437B-BE16-FD7EEC7C5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EC1AD266-D7F9-4446-A14B-AC0658633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29D74-77DA-4C24-8560-8801181D77B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97825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57ED0EB5-03CB-481D-9E73-2B273402E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8C060-A795-4CFD-AF75-99F2868D6516}" type="datetimeFigureOut">
              <a:rPr lang="hr-HR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14777A78-B5A2-46DB-BC5F-0BB674EE9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E27DDD6F-EE4F-44B2-8DEC-36E167FA2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F1C05-F1F4-49E4-94FD-1D1E195CA78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6175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2C95F8FF-5FA0-4474-B30E-12E3936B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65CAC-DE94-4E8E-8581-B9566A2D9FAE}" type="datetimeFigureOut">
              <a:rPr lang="hr-HR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34EB415E-F38C-4B65-90AD-78D5B630E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3D5DC3DA-C98D-40FA-AAAD-B28D41FFE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D8FA5-6037-479A-9046-FA53A92181C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34252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3">
            <a:extLst>
              <a:ext uri="{FF2B5EF4-FFF2-40B4-BE49-F238E27FC236}">
                <a16:creationId xmlns:a16="http://schemas.microsoft.com/office/drawing/2014/main" id="{AA1FA15B-EACE-4E55-BED7-E14C7DB12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CD89A-98D6-4E0E-B5A5-71BB1080C423}" type="datetimeFigureOut">
              <a:rPr lang="hr-HR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3" name="Rezervirano mjesto podnožja 4">
            <a:extLst>
              <a:ext uri="{FF2B5EF4-FFF2-40B4-BE49-F238E27FC236}">
                <a16:creationId xmlns:a16="http://schemas.microsoft.com/office/drawing/2014/main" id="{68F78AB6-4A58-4B8C-B09D-31926B5D5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zervirano mjesto broja slajda 5">
            <a:extLst>
              <a:ext uri="{FF2B5EF4-FFF2-40B4-BE49-F238E27FC236}">
                <a16:creationId xmlns:a16="http://schemas.microsoft.com/office/drawing/2014/main" id="{1478F85D-0F42-4146-8920-FC793530A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38F7E-E217-4DA1-9224-5F3D6CA0A23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405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7D908DCB-84F2-4A6F-8CFB-97B1E7A2C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7B016-DA4B-49C9-9679-79923DA77CA7}" type="datetimeFigureOut">
              <a:rPr lang="hr-HR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F8D03BB6-7BED-46C0-8C4C-250766A3C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82C581C3-CBBD-4FD9-A890-1E20B4615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8854A-F520-43F6-8D34-AE1E111744A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77786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3291FE92-A239-4CA6-B7D3-A5D88845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F600C-4538-42ED-85CA-2C7BDB111CE6}" type="datetimeFigureOut">
              <a:rPr lang="hr-HR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F6708D96-54A9-43D0-9D2B-5E529C13F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3216E35-F3E9-462C-8A4E-5C7274434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21BA9-8774-42F0-96FF-130F64D92FF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14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8357EDE3-019F-43C1-9720-806D70EB98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7FB9519A-7834-482E-AC7A-95D54844A1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65C7470-1A2A-498C-A8C0-3B0D764728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FC9249-C6B9-4014-9073-649A400E3782}" type="datetimeFigureOut">
              <a:rPr lang="hr-HR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C21BA2B-C43F-4DFF-ACC1-297172F6E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0A9B7C8-D82A-4A4B-A9F4-9B909DBEEB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098B6B2-2D32-4FDD-8FA6-C3DDB316F4F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zervirano mjesto naslova 1">
            <a:extLst>
              <a:ext uri="{FF2B5EF4-FFF2-40B4-BE49-F238E27FC236}">
                <a16:creationId xmlns:a16="http://schemas.microsoft.com/office/drawing/2014/main" id="{65EA4DB5-613E-4C3D-A60A-733AED4E328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5123" name="Rezervirano mjesto teksta 2">
            <a:extLst>
              <a:ext uri="{FF2B5EF4-FFF2-40B4-BE49-F238E27FC236}">
                <a16:creationId xmlns:a16="http://schemas.microsoft.com/office/drawing/2014/main" id="{49268BD8-ADDD-430D-B37C-B68723FCC9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6BD40F8-05A4-47A6-8DCC-519CD2FD0A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9EE651B-D8D6-4F2C-9FC8-9F8CB71FF4C5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1052355-1088-41CA-8B3B-F5A498E7C3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0C97BA7-35D5-43CB-874F-64CDC0E8E7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CE1EE068-7DFE-479D-A9D6-EAD6C1956EB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3664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>
            <a:extLst>
              <a:ext uri="{FF2B5EF4-FFF2-40B4-BE49-F238E27FC236}">
                <a16:creationId xmlns:a16="http://schemas.microsoft.com/office/drawing/2014/main" id="{B65CD869-96ED-448E-9B11-27C0A972D32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2051" name="Rezervirano mjesto teksta 2">
            <a:extLst>
              <a:ext uri="{FF2B5EF4-FFF2-40B4-BE49-F238E27FC236}">
                <a16:creationId xmlns:a16="http://schemas.microsoft.com/office/drawing/2014/main" id="{2C91CE7F-4A64-4EAB-8B20-5753EE86F98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29D485F-355F-4E87-BE97-808581E855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36C236E-1D95-4AD4-B39B-F4C162314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B380643-E0FB-4E38-89F9-C07304BE3B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1623635-1018-46B2-AB60-9476EFD6E01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45214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slov 1">
            <a:extLst>
              <a:ext uri="{FF2B5EF4-FFF2-40B4-BE49-F238E27FC236}">
                <a16:creationId xmlns:a16="http://schemas.microsoft.com/office/drawing/2014/main" id="{9D64D190-33DA-4B45-9B29-E2BC94006E6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1789042"/>
            <a:ext cx="9144000" cy="897835"/>
          </a:xfrm>
        </p:spPr>
        <p:txBody>
          <a:bodyPr/>
          <a:lstStyle/>
          <a:p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7. GEOMETRIJSKA TIJELA</a:t>
            </a:r>
            <a:endParaRPr lang="hr-HR" altLang="sr-Latn-RS" dirty="0"/>
          </a:p>
        </p:txBody>
      </p:sp>
      <p:sp>
        <p:nvSpPr>
          <p:cNvPr id="3075" name="Podnaslov 2">
            <a:extLst>
              <a:ext uri="{FF2B5EF4-FFF2-40B4-BE49-F238E27FC236}">
                <a16:creationId xmlns:a16="http://schemas.microsoft.com/office/drawing/2014/main" id="{29D69F8F-9314-4F75-82EE-22510E48EBC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71588" y="3959225"/>
            <a:ext cx="9144000" cy="1655763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altLang="sr-Latn-RS" sz="6000" b="1" i="0" u="none" strike="noStrike" kern="1200" cap="none" spc="0" normalizeH="0" baseline="0" noProof="0" dirty="0">
                <a:ln>
                  <a:noFill/>
                </a:ln>
                <a:solidFill>
                  <a:srgbClr val="2C519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7.3. Kocka</a:t>
            </a:r>
          </a:p>
          <a:p>
            <a:endParaRPr lang="hr-HR" altLang="sr-Latn-R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0CF994-F19E-4FBF-8624-60F64FD77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36288" cy="13255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hr-HR" sz="22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24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Primjer: U posudi se nalazi 6 L vode. Može li se sva ta voda uliti u šuplju kocku s bridom 18 cm?</a:t>
            </a:r>
            <a:b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sz="24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EDA53C8-FAEB-48F0-B25E-70C4994BD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dirty="0">
                <a:latin typeface="Myriad Pro"/>
                <a:cs typeface="Times New Roman" panose="02020603050405020304" pitchFamily="18" charset="0"/>
              </a:rPr>
              <a:t>Rješenje: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 err="1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i="1" baseline="-25000" dirty="0" err="1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dirty="0">
                <a:latin typeface="Myriad Pro"/>
                <a:ea typeface="+mj-ea"/>
                <a:cs typeface="Times New Roman" panose="02020603050405020304" pitchFamily="18" charset="0"/>
              </a:rPr>
              <a:t> = 6 L = 6 dm</a:t>
            </a:r>
            <a:r>
              <a:rPr lang="hr-HR" baseline="30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u="sng" dirty="0">
                <a:latin typeface="Myriad Pro"/>
                <a:ea typeface="+mj-ea"/>
                <a:cs typeface="Times New Roman" panose="02020603050405020304" pitchFamily="18" charset="0"/>
              </a:rPr>
              <a:t>a</a:t>
            </a:r>
            <a:r>
              <a:rPr lang="hr-HR" u="sng" dirty="0">
                <a:latin typeface="Myriad Pro"/>
                <a:ea typeface="+mj-ea"/>
                <a:cs typeface="Times New Roman" panose="02020603050405020304" pitchFamily="18" charset="0"/>
              </a:rPr>
              <a:t> = 18 cm = 1.8 dm</a:t>
            </a:r>
            <a:br>
              <a:rPr lang="hr-HR" u="sng" dirty="0">
                <a:latin typeface="Myriad Pro"/>
                <a:ea typeface="+mj-ea"/>
                <a:cs typeface="Times New Roman" panose="02020603050405020304" pitchFamily="18" charset="0"/>
              </a:rPr>
            </a:br>
            <a:br>
              <a:rPr lang="hr-HR" u="sng" dirty="0">
                <a:latin typeface="Myriad Pro"/>
                <a:ea typeface="+mj-ea"/>
                <a:cs typeface="Times New Roman" panose="02020603050405020304" pitchFamily="18" charset="0"/>
              </a:rPr>
            </a:b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 =</a:t>
            </a:r>
            <a:r>
              <a:rPr lang="hr-HR" dirty="0">
                <a:latin typeface="Myriad Pro"/>
                <a:ea typeface="+mj-ea"/>
                <a:cs typeface="Times New Roman" panose="02020603050405020304" pitchFamily="18" charset="0"/>
              </a:rPr>
              <a:t> ?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 = a</a:t>
            </a:r>
            <a:r>
              <a:rPr lang="hr-HR" i="1" baseline="30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endParaRPr lang="hr-HR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 = </a:t>
            </a:r>
            <a:r>
              <a:rPr lang="hr-HR" dirty="0">
                <a:latin typeface="Myriad Pro"/>
                <a:ea typeface="+mj-ea"/>
                <a:cs typeface="Times New Roman" panose="02020603050405020304" pitchFamily="18" charset="0"/>
              </a:rPr>
              <a:t>1.8</a:t>
            </a:r>
            <a:r>
              <a:rPr lang="hr-HR" i="1" baseline="30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endParaRPr lang="hr-HR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 = a</a:t>
            </a:r>
            <a:r>
              <a:rPr lang="hr-HR" i="1" baseline="30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endParaRPr lang="hr-HR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 = </a:t>
            </a:r>
            <a:r>
              <a:rPr lang="hr-HR" dirty="0">
                <a:latin typeface="Myriad Pro"/>
                <a:ea typeface="+mj-ea"/>
                <a:cs typeface="Times New Roman" panose="02020603050405020304" pitchFamily="18" charset="0"/>
              </a:rPr>
              <a:t>5.832</a:t>
            </a: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 </a:t>
            </a:r>
            <a:r>
              <a:rPr lang="hr-HR" dirty="0">
                <a:latin typeface="Myriad Pro"/>
                <a:ea typeface="+mj-ea"/>
                <a:cs typeface="Times New Roman" panose="02020603050405020304" pitchFamily="18" charset="0"/>
              </a:rPr>
              <a:t>dm</a:t>
            </a:r>
            <a:r>
              <a:rPr lang="hr-HR" i="1" baseline="30000" dirty="0">
                <a:latin typeface="Myriad Pro"/>
                <a:ea typeface="+mj-ea"/>
                <a:cs typeface="Times New Roman" panose="02020603050405020304" pitchFamily="18" charset="0"/>
              </a:rPr>
              <a:t>3 </a:t>
            </a:r>
            <a:r>
              <a:rPr lang="hr-HR" sz="2900" dirty="0">
                <a:latin typeface="Myriad Pro"/>
                <a:ea typeface="+mj-ea"/>
                <a:cs typeface="Times New Roman" panose="02020603050405020304" pitchFamily="18" charset="0"/>
              </a:rPr>
              <a:t>=</a:t>
            </a:r>
            <a:r>
              <a:rPr lang="hr-HR" i="1" baseline="30000" dirty="0">
                <a:latin typeface="Myriad Pro"/>
                <a:ea typeface="+mj-ea"/>
                <a:cs typeface="Times New Roman" panose="02020603050405020304" pitchFamily="18" charset="0"/>
              </a:rPr>
              <a:t> </a:t>
            </a:r>
            <a:r>
              <a:rPr lang="hr-HR" sz="2900" dirty="0">
                <a:latin typeface="Myriad Pro"/>
                <a:ea typeface="+mj-ea"/>
                <a:cs typeface="Times New Roman" panose="02020603050405020304" pitchFamily="18" charset="0"/>
              </a:rPr>
              <a:t>5.832 L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dirty="0">
                <a:latin typeface="Myriad Pro"/>
                <a:ea typeface="+mj-ea"/>
                <a:cs typeface="Times New Roman" panose="02020603050405020304" pitchFamily="18" charset="0"/>
              </a:rPr>
              <a:t>Kako je volumen kocke </a:t>
            </a: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dirty="0">
                <a:latin typeface="Myriad Pro"/>
                <a:ea typeface="+mj-ea"/>
                <a:cs typeface="Times New Roman" panose="02020603050405020304" pitchFamily="18" charset="0"/>
              </a:rPr>
              <a:t> &lt; </a:t>
            </a:r>
            <a:r>
              <a:rPr lang="hr-HR" i="1" dirty="0" err="1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i="1" baseline="-25000" dirty="0" err="1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dirty="0">
                <a:latin typeface="Myriad Pro"/>
                <a:ea typeface="+mj-ea"/>
                <a:cs typeface="Times New Roman" panose="02020603050405020304" pitchFamily="18" charset="0"/>
              </a:rPr>
              <a:t> ne može se sva voda uliti u šuplju kocku.</a:t>
            </a:r>
          </a:p>
        </p:txBody>
      </p:sp>
      <p:pic>
        <p:nvPicPr>
          <p:cNvPr id="7172" name="Slika 3">
            <a:extLst>
              <a:ext uri="{FF2B5EF4-FFF2-40B4-BE49-F238E27FC236}">
                <a16:creationId xmlns:a16="http://schemas.microsoft.com/office/drawing/2014/main" id="{77A04CAE-5835-4F77-AEA9-84096D7A1F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450" y="1612900"/>
            <a:ext cx="1711325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slov 1">
            <a:extLst>
              <a:ext uri="{FF2B5EF4-FFF2-40B4-BE49-F238E27FC236}">
                <a16:creationId xmlns:a16="http://schemas.microsoft.com/office/drawing/2014/main" id="{31C26E1F-73EB-48CF-8E72-AA5525C1F5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760075" cy="1325563"/>
          </a:xfrm>
        </p:spPr>
        <p:txBody>
          <a:bodyPr/>
          <a:lstStyle/>
          <a:p>
            <a:pPr eaLnBrk="1" hangingPunct="1"/>
            <a:r>
              <a:rPr lang="hr-HR" altLang="sr-Latn-RS" sz="2200"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Primjer: Koliko vode stane u limenu kocku bez poklopca za koju je potrošeno 245 cm</a:t>
            </a:r>
            <a:r>
              <a:rPr lang="hr-HR" altLang="sr-Latn-RS" sz="2200" baseline="30000"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hr-HR" altLang="sr-Latn-RS" sz="2200">
                <a:latin typeface="Myriad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lima?</a:t>
            </a:r>
            <a:br>
              <a:rPr lang="hr-HR" altLang="sr-Latn-RS" sz="22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altLang="sr-Latn-RS" sz="22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B9938CA-24C9-4A3D-B2D3-C41BE577292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>
            <a:blip r:embed="rId2"/>
            <a:stretch>
              <a:fillRect l="-638" t="-2661" b="-140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hr-HR">
                <a:noFill/>
              </a:rPr>
              <a:t> </a:t>
            </a:r>
          </a:p>
        </p:txBody>
      </p:sp>
      <p:pic>
        <p:nvPicPr>
          <p:cNvPr id="8196" name="Slika 3">
            <a:extLst>
              <a:ext uri="{FF2B5EF4-FFF2-40B4-BE49-F238E27FC236}">
                <a16:creationId xmlns:a16="http://schemas.microsoft.com/office/drawing/2014/main" id="{7424A0D9-DA3C-4514-90DA-C033C0E4CB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825" y="1690688"/>
            <a:ext cx="1711325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44BF37-8F55-44BF-96A7-52DAD256F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650"/>
            <a:ext cx="10515600" cy="13255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hr-HR" sz="22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hr-HR" sz="22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22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Primjer: Mia je tri kocke od plastelina, jednu s bridom duljine 3 cm, drugu s bridom duljine 0.4 dm i treću s bridom duljine 0.05 m spojila i napravila novu kocku. Koliki je brid novonastale kocke?</a:t>
            </a:r>
            <a:b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576AED0-E2E4-45A0-B115-628923310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4488"/>
            <a:ext cx="4554538" cy="4776787"/>
          </a:xfrm>
        </p:spPr>
        <p:txBody>
          <a:bodyPr rtlCol="0">
            <a:normAutofit fontScale="70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dirty="0">
                <a:latin typeface="Myriad Pro"/>
                <a:cs typeface="Times New Roman" panose="02020603050405020304" pitchFamily="18" charset="0"/>
              </a:rPr>
              <a:t>Rješenje: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a</a:t>
            </a:r>
            <a:r>
              <a:rPr lang="hr-HR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1</a:t>
            </a:r>
            <a:r>
              <a:rPr lang="hr-HR" dirty="0">
                <a:latin typeface="Myriad Pro"/>
                <a:ea typeface="+mj-ea"/>
                <a:cs typeface="Times New Roman" panose="02020603050405020304" pitchFamily="18" charset="0"/>
              </a:rPr>
              <a:t> = 3 cm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a</a:t>
            </a:r>
            <a:r>
              <a:rPr lang="hr-HR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2</a:t>
            </a:r>
            <a:r>
              <a:rPr lang="hr-HR" dirty="0">
                <a:latin typeface="Myriad Pro"/>
                <a:ea typeface="+mj-ea"/>
                <a:cs typeface="Times New Roman" panose="02020603050405020304" pitchFamily="18" charset="0"/>
              </a:rPr>
              <a:t> = 0.4 dm = 4 cm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u="sng" dirty="0">
                <a:latin typeface="Myriad Pro"/>
                <a:ea typeface="+mj-ea"/>
                <a:cs typeface="Times New Roman" panose="02020603050405020304" pitchFamily="18" charset="0"/>
              </a:rPr>
              <a:t>a</a:t>
            </a:r>
            <a:r>
              <a:rPr lang="hr-HR" i="1" u="sng" baseline="-25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r>
              <a:rPr lang="hr-HR" u="sng" dirty="0">
                <a:latin typeface="Myriad Pro"/>
                <a:ea typeface="+mj-ea"/>
                <a:cs typeface="Times New Roman" panose="02020603050405020304" pitchFamily="18" charset="0"/>
              </a:rPr>
              <a:t> = 0.05 m = 5 cm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 =</a:t>
            </a:r>
            <a:r>
              <a:rPr lang="hr-HR" dirty="0">
                <a:latin typeface="Myriad Pro"/>
                <a:ea typeface="+mj-ea"/>
                <a:cs typeface="Times New Roman" panose="02020603050405020304" pitchFamily="18" charset="0"/>
              </a:rPr>
              <a:t> ?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1</a:t>
            </a: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 = a</a:t>
            </a:r>
            <a:r>
              <a:rPr lang="hr-HR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1</a:t>
            </a:r>
            <a:r>
              <a:rPr lang="hr-HR" i="1" baseline="30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endParaRPr lang="hr-HR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1</a:t>
            </a: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 = </a:t>
            </a:r>
            <a:r>
              <a:rPr lang="hr-HR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r>
              <a:rPr lang="hr-HR" i="1" baseline="30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endParaRPr lang="hr-HR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1</a:t>
            </a: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 = </a:t>
            </a:r>
            <a:r>
              <a:rPr lang="hr-HR" dirty="0">
                <a:latin typeface="Myriad Pro"/>
                <a:ea typeface="+mj-ea"/>
                <a:cs typeface="Times New Roman" panose="02020603050405020304" pitchFamily="18" charset="0"/>
              </a:rPr>
              <a:t>27 cm</a:t>
            </a:r>
            <a:r>
              <a:rPr lang="hr-HR" i="1" baseline="30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endParaRPr lang="hr-HR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2</a:t>
            </a: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 = a</a:t>
            </a:r>
            <a:r>
              <a:rPr lang="hr-HR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2</a:t>
            </a:r>
            <a:r>
              <a:rPr lang="hr-HR" i="1" baseline="30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endParaRPr lang="hr-HR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2</a:t>
            </a: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 = </a:t>
            </a:r>
            <a:r>
              <a:rPr lang="hr-HR" dirty="0">
                <a:latin typeface="Myriad Pro"/>
                <a:ea typeface="+mj-ea"/>
                <a:cs typeface="Times New Roman" panose="02020603050405020304" pitchFamily="18" charset="0"/>
              </a:rPr>
              <a:t>4</a:t>
            </a:r>
            <a:r>
              <a:rPr lang="hr-HR" i="1" baseline="30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endParaRPr lang="hr-HR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2</a:t>
            </a: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 = </a:t>
            </a:r>
            <a:r>
              <a:rPr lang="hr-HR" dirty="0">
                <a:latin typeface="Myriad Pro"/>
                <a:ea typeface="+mj-ea"/>
                <a:cs typeface="Times New Roman" panose="02020603050405020304" pitchFamily="18" charset="0"/>
              </a:rPr>
              <a:t>64 cm</a:t>
            </a:r>
            <a:r>
              <a:rPr lang="hr-HR" i="1" baseline="30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 = a</a:t>
            </a:r>
            <a:r>
              <a:rPr lang="hr-HR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r>
              <a:rPr lang="hr-HR" i="1" baseline="30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endParaRPr lang="hr-HR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 = 5</a:t>
            </a:r>
            <a:r>
              <a:rPr lang="hr-HR" i="1" baseline="30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endParaRPr lang="hr-HR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1</a:t>
            </a: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 = </a:t>
            </a:r>
            <a:r>
              <a:rPr lang="hr-HR" dirty="0">
                <a:latin typeface="Myriad Pro"/>
                <a:ea typeface="+mj-ea"/>
                <a:cs typeface="Times New Roman" panose="02020603050405020304" pitchFamily="18" charset="0"/>
              </a:rPr>
              <a:t>125 cm</a:t>
            </a:r>
            <a:r>
              <a:rPr lang="hr-HR" i="1" baseline="30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endParaRPr lang="hr-HR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hr-HR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hr-HR" dirty="0"/>
          </a:p>
        </p:txBody>
      </p:sp>
      <p:pic>
        <p:nvPicPr>
          <p:cNvPr id="9220" name="Slika 3">
            <a:extLst>
              <a:ext uri="{FF2B5EF4-FFF2-40B4-BE49-F238E27FC236}">
                <a16:creationId xmlns:a16="http://schemas.microsoft.com/office/drawing/2014/main" id="{61163B29-9161-45E5-BB95-C603D79B84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913" y="1700213"/>
            <a:ext cx="835025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Slika 4">
            <a:extLst>
              <a:ext uri="{FF2B5EF4-FFF2-40B4-BE49-F238E27FC236}">
                <a16:creationId xmlns:a16="http://schemas.microsoft.com/office/drawing/2014/main" id="{3D8880F8-6481-4B82-8D15-7BF53A47D6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713" y="1508125"/>
            <a:ext cx="1046162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Slika 5">
            <a:extLst>
              <a:ext uri="{FF2B5EF4-FFF2-40B4-BE49-F238E27FC236}">
                <a16:creationId xmlns:a16="http://schemas.microsoft.com/office/drawing/2014/main" id="{E0ADF87E-1B6E-4B0B-BCC5-210D82C63A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875" y="1374775"/>
            <a:ext cx="1195388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zervirano mjesto sadržaja 2">
            <a:extLst>
              <a:ext uri="{FF2B5EF4-FFF2-40B4-BE49-F238E27FC236}">
                <a16:creationId xmlns:a16="http://schemas.microsoft.com/office/drawing/2014/main" id="{68C76880-4CC4-4ECB-B3F5-A4DB4626655C}"/>
              </a:ext>
            </a:extLst>
          </p:cNvPr>
          <p:cNvSpPr txBox="1">
            <a:spLocks/>
          </p:cNvSpPr>
          <p:nvPr/>
        </p:nvSpPr>
        <p:spPr>
          <a:xfrm>
            <a:off x="4367213" y="2828925"/>
            <a:ext cx="4864100" cy="398938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V = V</a:t>
            </a:r>
            <a:r>
              <a:rPr lang="hr-HR" sz="2000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1 </a:t>
            </a:r>
            <a:r>
              <a:rPr lang="hr-HR" sz="2000" dirty="0">
                <a:latin typeface="Myriad Pro"/>
                <a:cs typeface="Times New Roman" panose="02020603050405020304" pitchFamily="18" charset="0"/>
              </a:rPr>
              <a:t>+</a:t>
            </a:r>
            <a:r>
              <a:rPr lang="hr-HR" sz="2000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 </a:t>
            </a: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sz="2000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2 </a:t>
            </a:r>
            <a:r>
              <a:rPr lang="hr-HR" sz="2000" dirty="0">
                <a:latin typeface="Myriad Pro"/>
                <a:cs typeface="Times New Roman" panose="02020603050405020304" pitchFamily="18" charset="0"/>
              </a:rPr>
              <a:t>+</a:t>
            </a:r>
            <a:r>
              <a:rPr lang="hr-HR" sz="2000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 </a:t>
            </a: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sz="2000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2</a:t>
            </a:r>
            <a:endParaRPr lang="hr-HR" sz="2000" dirty="0">
              <a:latin typeface="Myriad Pro"/>
              <a:ea typeface="+mj-ea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V = </a:t>
            </a: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27</a:t>
            </a: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 + </a:t>
            </a: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64</a:t>
            </a: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 + </a:t>
            </a: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125</a:t>
            </a:r>
            <a:endParaRPr lang="hr-HR" sz="2000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V = </a:t>
            </a: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216</a:t>
            </a: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 </a:t>
            </a: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cm</a:t>
            </a:r>
            <a:r>
              <a:rPr lang="hr-HR" sz="2000" i="1" baseline="30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endParaRPr lang="hr-HR" sz="2000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V = a</a:t>
            </a:r>
            <a:r>
              <a:rPr lang="hr-HR" sz="2000" i="1" baseline="30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endParaRPr lang="hr-HR" sz="2000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216</a:t>
            </a: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 = </a:t>
            </a: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a</a:t>
            </a:r>
            <a:r>
              <a:rPr lang="hr-HR" sz="2000" i="1" baseline="30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endParaRPr lang="hr-HR" sz="2000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216</a:t>
            </a: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= a</a:t>
            </a: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 </a:t>
            </a:r>
            <a:r>
              <a:rPr lang="hr-HR" sz="2000" dirty="0">
                <a:ea typeface="+mj-ea"/>
                <a:cs typeface="Calibri" panose="020F0502020204030204" pitchFamily="34" charset="0"/>
              </a:rPr>
              <a:t>∙ </a:t>
            </a: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a</a:t>
            </a: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 </a:t>
            </a:r>
            <a:r>
              <a:rPr lang="hr-HR" sz="2000" dirty="0">
                <a:ea typeface="+mj-ea"/>
                <a:cs typeface="Calibri" panose="020F0502020204030204" pitchFamily="34" charset="0"/>
              </a:rPr>
              <a:t>∙ </a:t>
            </a: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a</a:t>
            </a: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 </a:t>
            </a:r>
            <a:endParaRPr lang="hr-HR" sz="2000" i="1" baseline="30000" dirty="0">
              <a:latin typeface="Myriad Pro"/>
              <a:ea typeface="+mj-ea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216</a:t>
            </a: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 = 6</a:t>
            </a: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 </a:t>
            </a:r>
            <a:r>
              <a:rPr lang="hr-HR" sz="2000" dirty="0">
                <a:ea typeface="+mj-ea"/>
                <a:cs typeface="Calibri" panose="020F0502020204030204" pitchFamily="34" charset="0"/>
              </a:rPr>
              <a:t>∙ </a:t>
            </a: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6</a:t>
            </a: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 </a:t>
            </a:r>
            <a:r>
              <a:rPr lang="hr-HR" sz="2000" dirty="0">
                <a:ea typeface="+mj-ea"/>
                <a:cs typeface="Calibri" panose="020F0502020204030204" pitchFamily="34" charset="0"/>
              </a:rPr>
              <a:t>∙ </a:t>
            </a: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6</a:t>
            </a: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 </a:t>
            </a:r>
            <a:endParaRPr lang="hr-HR" sz="2000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a= 6 </a:t>
            </a: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cm</a:t>
            </a:r>
            <a:endParaRPr lang="hr-HR" sz="2000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000" dirty="0">
                <a:latin typeface="Myriad Pro"/>
                <a:ea typeface="+mj-ea"/>
                <a:cs typeface="Times New Roman" panose="02020603050405020304" pitchFamily="18" charset="0"/>
              </a:rPr>
              <a:t>Novonastala kocka ima brid duljine 6 cm.</a:t>
            </a:r>
            <a:endParaRPr lang="hr-HR" sz="2000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hr-HR" baseline="30000" dirty="0">
              <a:latin typeface="Myriad Pr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hr-HR" dirty="0"/>
          </a:p>
        </p:txBody>
      </p:sp>
      <p:pic>
        <p:nvPicPr>
          <p:cNvPr id="9224" name="Slika 8">
            <a:extLst>
              <a:ext uri="{FF2B5EF4-FFF2-40B4-BE49-F238E27FC236}">
                <a16:creationId xmlns:a16="http://schemas.microsoft.com/office/drawing/2014/main" id="{2BE674C1-F123-4BC6-A3CD-C4AFF88875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4663" y="1189038"/>
            <a:ext cx="1751012" cy="158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kstniOkvir 9">
            <a:extLst>
              <a:ext uri="{FF2B5EF4-FFF2-40B4-BE49-F238E27FC236}">
                <a16:creationId xmlns:a16="http://schemas.microsoft.com/office/drawing/2014/main" id="{D8ABE7A4-C1DF-43B2-8C1A-CE28CD8E2A4F}"/>
              </a:ext>
            </a:extLst>
          </p:cNvPr>
          <p:cNvSpPr txBox="1"/>
          <p:nvPr/>
        </p:nvSpPr>
        <p:spPr>
          <a:xfrm>
            <a:off x="3817938" y="1992313"/>
            <a:ext cx="385762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i="1" dirty="0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sz="1600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1</a:t>
            </a:r>
            <a:endParaRPr lang="hr-HR" sz="1600" dirty="0">
              <a:solidFill>
                <a:srgbClr val="FF0000"/>
              </a:solidFill>
              <a:latin typeface="Myriad Pro"/>
              <a:cs typeface="Times New Roman" panose="02020603050405020304" pitchFamily="18" charset="0"/>
            </a:endParaRPr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F6212AF0-EEE6-4B57-8F30-91A8EB7A1075}"/>
              </a:ext>
            </a:extLst>
          </p:cNvPr>
          <p:cNvSpPr txBox="1"/>
          <p:nvPr/>
        </p:nvSpPr>
        <p:spPr>
          <a:xfrm>
            <a:off x="4884738" y="1887538"/>
            <a:ext cx="420687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2</a:t>
            </a:r>
            <a:endParaRPr lang="hr-HR" dirty="0">
              <a:solidFill>
                <a:srgbClr val="FF0000"/>
              </a:solidFill>
              <a:latin typeface="Myriad Pro"/>
              <a:cs typeface="Times New Roman" panose="02020603050405020304" pitchFamily="18" charset="0"/>
            </a:endParaRP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8A65850D-FC96-428E-987B-23783F531463}"/>
              </a:ext>
            </a:extLst>
          </p:cNvPr>
          <p:cNvSpPr txBox="1"/>
          <p:nvPr/>
        </p:nvSpPr>
        <p:spPr>
          <a:xfrm>
            <a:off x="6032500" y="1792288"/>
            <a:ext cx="439738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r>
              <a:rPr lang="hr-HR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3</a:t>
            </a:r>
            <a:endParaRPr lang="hr-HR" dirty="0">
              <a:solidFill>
                <a:srgbClr val="FF0000"/>
              </a:solidFill>
              <a:latin typeface="Myriad Pro"/>
              <a:cs typeface="Times New Roman" panose="02020603050405020304" pitchFamily="18" charset="0"/>
            </a:endParaRPr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AEEE30CC-D7DD-426E-B196-9963082EDC6F}"/>
              </a:ext>
            </a:extLst>
          </p:cNvPr>
          <p:cNvSpPr txBox="1"/>
          <p:nvPr/>
        </p:nvSpPr>
        <p:spPr>
          <a:xfrm>
            <a:off x="8839200" y="1895475"/>
            <a:ext cx="449263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i="1" dirty="0">
                <a:latin typeface="Myriad Pro"/>
                <a:ea typeface="+mj-ea"/>
                <a:cs typeface="Times New Roman" panose="02020603050405020304" pitchFamily="18" charset="0"/>
              </a:rPr>
              <a:t>V</a:t>
            </a:r>
            <a:endParaRPr lang="hr-HR" dirty="0">
              <a:solidFill>
                <a:srgbClr val="FF0000"/>
              </a:solidFill>
              <a:latin typeface="Myriad Pro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aralelogram 30">
            <a:extLst>
              <a:ext uri="{FF2B5EF4-FFF2-40B4-BE49-F238E27FC236}">
                <a16:creationId xmlns:a16="http://schemas.microsoft.com/office/drawing/2014/main" id="{464DBBD3-FFE8-4209-B15B-32197D2CD64F}"/>
              </a:ext>
            </a:extLst>
          </p:cNvPr>
          <p:cNvSpPr/>
          <p:nvPr/>
        </p:nvSpPr>
        <p:spPr>
          <a:xfrm>
            <a:off x="2389188" y="3894138"/>
            <a:ext cx="1763712" cy="431800"/>
          </a:xfrm>
          <a:prstGeom prst="parallelogram">
            <a:avLst>
              <a:gd name="adj" fmla="val 98169"/>
            </a:avLst>
          </a:prstGeom>
          <a:solidFill>
            <a:schemeClr val="accent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30" name="Paralelogram 29">
            <a:extLst>
              <a:ext uri="{FF2B5EF4-FFF2-40B4-BE49-F238E27FC236}">
                <a16:creationId xmlns:a16="http://schemas.microsoft.com/office/drawing/2014/main" id="{5A78E68E-127C-4638-B9F8-BE0992DC1798}"/>
              </a:ext>
            </a:extLst>
          </p:cNvPr>
          <p:cNvSpPr/>
          <p:nvPr/>
        </p:nvSpPr>
        <p:spPr>
          <a:xfrm>
            <a:off x="2389188" y="2551113"/>
            <a:ext cx="1763712" cy="431800"/>
          </a:xfrm>
          <a:prstGeom prst="parallelogram">
            <a:avLst>
              <a:gd name="adj" fmla="val 98169"/>
            </a:avLst>
          </a:prstGeom>
          <a:solidFill>
            <a:schemeClr val="accent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10244" name="Text Box 5">
            <a:extLst>
              <a:ext uri="{FF2B5EF4-FFF2-40B4-BE49-F238E27FC236}">
                <a16:creationId xmlns:a16="http://schemas.microsoft.com/office/drawing/2014/main" id="{722106EC-447B-49CD-B0BD-894CF4202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0389" y="677863"/>
            <a:ext cx="8531225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>
                <a:solidFill>
                  <a:prstClr val="black"/>
                </a:solidFill>
              </a:rPr>
              <a:t>Kocka je geometrijsko tijelo ograničeno sa 6 kvadrata.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>
                <a:solidFill>
                  <a:prstClr val="black"/>
                </a:solidFill>
              </a:rPr>
              <a:t>Kocka je pravilna četverostrana prizma kojoj su svi bridovi jednake duljine.</a:t>
            </a:r>
          </a:p>
        </p:txBody>
      </p:sp>
      <p:sp>
        <p:nvSpPr>
          <p:cNvPr id="20" name="Kocka 19">
            <a:extLst>
              <a:ext uri="{FF2B5EF4-FFF2-40B4-BE49-F238E27FC236}">
                <a16:creationId xmlns:a16="http://schemas.microsoft.com/office/drawing/2014/main" id="{146E694F-35F5-4B91-B496-092BBAB20E5E}"/>
              </a:ext>
            </a:extLst>
          </p:cNvPr>
          <p:cNvSpPr/>
          <p:nvPr/>
        </p:nvSpPr>
        <p:spPr>
          <a:xfrm>
            <a:off x="2379664" y="2547938"/>
            <a:ext cx="1781175" cy="1782762"/>
          </a:xfrm>
          <a:prstGeom prst="cub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cxnSp>
        <p:nvCxnSpPr>
          <p:cNvPr id="22" name="Ravni poveznik 21">
            <a:extLst>
              <a:ext uri="{FF2B5EF4-FFF2-40B4-BE49-F238E27FC236}">
                <a16:creationId xmlns:a16="http://schemas.microsoft.com/office/drawing/2014/main" id="{841CCF0C-6597-4CCE-B1C9-C409CED137E8}"/>
              </a:ext>
            </a:extLst>
          </p:cNvPr>
          <p:cNvCxnSpPr/>
          <p:nvPr/>
        </p:nvCxnSpPr>
        <p:spPr>
          <a:xfrm rot="5400000">
            <a:off x="2155825" y="3213100"/>
            <a:ext cx="13335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22">
            <a:extLst>
              <a:ext uri="{FF2B5EF4-FFF2-40B4-BE49-F238E27FC236}">
                <a16:creationId xmlns:a16="http://schemas.microsoft.com/office/drawing/2014/main" id="{D68B7070-EB5E-474C-BA7B-C8D86B5F3E3C}"/>
              </a:ext>
            </a:extLst>
          </p:cNvPr>
          <p:cNvCxnSpPr/>
          <p:nvPr/>
        </p:nvCxnSpPr>
        <p:spPr>
          <a:xfrm>
            <a:off x="2827338" y="3884613"/>
            <a:ext cx="1331912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23">
            <a:extLst>
              <a:ext uri="{FF2B5EF4-FFF2-40B4-BE49-F238E27FC236}">
                <a16:creationId xmlns:a16="http://schemas.microsoft.com/office/drawing/2014/main" id="{6FCC5A67-0EFB-4572-AFA2-142698548775}"/>
              </a:ext>
            </a:extLst>
          </p:cNvPr>
          <p:cNvCxnSpPr/>
          <p:nvPr/>
        </p:nvCxnSpPr>
        <p:spPr>
          <a:xfrm rot="-2700000">
            <a:off x="2298700" y="4108450"/>
            <a:ext cx="611188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ravokutnik 24">
            <a:extLst>
              <a:ext uri="{FF2B5EF4-FFF2-40B4-BE49-F238E27FC236}">
                <a16:creationId xmlns:a16="http://schemas.microsoft.com/office/drawing/2014/main" id="{9703860D-05CF-4F62-B4E1-4001AFF06F60}"/>
              </a:ext>
            </a:extLst>
          </p:cNvPr>
          <p:cNvSpPr/>
          <p:nvPr/>
        </p:nvSpPr>
        <p:spPr>
          <a:xfrm>
            <a:off x="2382838" y="1660526"/>
            <a:ext cx="1331912" cy="133191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26" name="Pravokutnik 25">
            <a:extLst>
              <a:ext uri="{FF2B5EF4-FFF2-40B4-BE49-F238E27FC236}">
                <a16:creationId xmlns:a16="http://schemas.microsoft.com/office/drawing/2014/main" id="{29CCC67E-6285-459A-BC91-FBBBBE1D67CB}"/>
              </a:ext>
            </a:extLst>
          </p:cNvPr>
          <p:cNvSpPr/>
          <p:nvPr/>
        </p:nvSpPr>
        <p:spPr>
          <a:xfrm>
            <a:off x="2379663" y="4324351"/>
            <a:ext cx="1331912" cy="133191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27" name="Pravokutnik 26">
            <a:extLst>
              <a:ext uri="{FF2B5EF4-FFF2-40B4-BE49-F238E27FC236}">
                <a16:creationId xmlns:a16="http://schemas.microsoft.com/office/drawing/2014/main" id="{4FC7F23C-392F-434D-981F-27D0133AA19E}"/>
              </a:ext>
            </a:extLst>
          </p:cNvPr>
          <p:cNvSpPr/>
          <p:nvPr/>
        </p:nvSpPr>
        <p:spPr>
          <a:xfrm>
            <a:off x="3709988" y="2992438"/>
            <a:ext cx="1331912" cy="13319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28" name="Pravokutnik 27">
            <a:extLst>
              <a:ext uri="{FF2B5EF4-FFF2-40B4-BE49-F238E27FC236}">
                <a16:creationId xmlns:a16="http://schemas.microsoft.com/office/drawing/2014/main" id="{0C9DF183-10B1-4047-AACD-8BB0AE76C144}"/>
              </a:ext>
            </a:extLst>
          </p:cNvPr>
          <p:cNvSpPr/>
          <p:nvPr/>
        </p:nvSpPr>
        <p:spPr>
          <a:xfrm>
            <a:off x="5041901" y="2992438"/>
            <a:ext cx="1331913" cy="13319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29" name="Pravokutnik 28">
            <a:extLst>
              <a:ext uri="{FF2B5EF4-FFF2-40B4-BE49-F238E27FC236}">
                <a16:creationId xmlns:a16="http://schemas.microsoft.com/office/drawing/2014/main" id="{51BFBFC9-9A65-4EA5-B2E3-E4205A37AAE8}"/>
              </a:ext>
            </a:extLst>
          </p:cNvPr>
          <p:cNvSpPr/>
          <p:nvPr/>
        </p:nvSpPr>
        <p:spPr>
          <a:xfrm>
            <a:off x="6372226" y="2992438"/>
            <a:ext cx="1331913" cy="13319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32" name="Pravokutnik 31">
            <a:extLst>
              <a:ext uri="{FF2B5EF4-FFF2-40B4-BE49-F238E27FC236}">
                <a16:creationId xmlns:a16="http://schemas.microsoft.com/office/drawing/2014/main" id="{32EB5C37-E497-4195-92F4-5379B3ADBC9C}"/>
              </a:ext>
            </a:extLst>
          </p:cNvPr>
          <p:cNvSpPr/>
          <p:nvPr/>
        </p:nvSpPr>
        <p:spPr>
          <a:xfrm>
            <a:off x="2379663" y="2992438"/>
            <a:ext cx="1331912" cy="13319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F0A2BA7B-C32E-41B6-A931-CF2A6DDB4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4350" y="5199064"/>
            <a:ext cx="1968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4000" i="1">
                <a:solidFill>
                  <a:prstClr val="black"/>
                </a:solidFill>
              </a:rPr>
              <a:t>O</a:t>
            </a:r>
            <a:r>
              <a:rPr lang="hr-HR" altLang="sr-Latn-RS" sz="4000">
                <a:solidFill>
                  <a:prstClr val="black"/>
                </a:solidFill>
              </a:rPr>
              <a:t> = 6</a:t>
            </a:r>
            <a:r>
              <a:rPr lang="hr-HR" altLang="sr-Latn-RS" sz="4000" i="1">
                <a:solidFill>
                  <a:prstClr val="black"/>
                </a:solidFill>
              </a:rPr>
              <a:t>a</a:t>
            </a:r>
            <a:r>
              <a:rPr lang="hr-HR" altLang="sr-Latn-RS" sz="4000" baseline="30000">
                <a:solidFill>
                  <a:prstClr val="black"/>
                </a:solidFill>
              </a:rPr>
              <a:t>2</a:t>
            </a:r>
            <a:endParaRPr lang="hr-HR" altLang="sr-Latn-RS" sz="4000" i="1">
              <a:solidFill>
                <a:prstClr val="black"/>
              </a:solidFill>
            </a:endParaRPr>
          </a:p>
        </p:txBody>
      </p:sp>
      <p:sp>
        <p:nvSpPr>
          <p:cNvPr id="34" name="Pravokutnik 33">
            <a:extLst>
              <a:ext uri="{FF2B5EF4-FFF2-40B4-BE49-F238E27FC236}">
                <a16:creationId xmlns:a16="http://schemas.microsoft.com/office/drawing/2014/main" id="{C498E373-E155-4352-8053-1E3E34D12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450" y="2138363"/>
            <a:ext cx="469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>
                <a:solidFill>
                  <a:srgbClr val="FF0000"/>
                </a:solidFill>
              </a:rPr>
              <a:t>a</a:t>
            </a:r>
            <a:r>
              <a:rPr lang="hr-HR" altLang="sr-Latn-RS" sz="2400" baseline="30000">
                <a:solidFill>
                  <a:srgbClr val="FF0000"/>
                </a:solidFill>
              </a:rPr>
              <a:t>2</a:t>
            </a:r>
            <a:endParaRPr lang="hr-HR" altLang="sr-Latn-RS" sz="2400">
              <a:solidFill>
                <a:srgbClr val="FF0000"/>
              </a:solidFill>
            </a:endParaRPr>
          </a:p>
        </p:txBody>
      </p:sp>
      <p:sp>
        <p:nvSpPr>
          <p:cNvPr id="35" name="Pravokutnik 34">
            <a:extLst>
              <a:ext uri="{FF2B5EF4-FFF2-40B4-BE49-F238E27FC236}">
                <a16:creationId xmlns:a16="http://schemas.microsoft.com/office/drawing/2014/main" id="{44A7A69A-A523-4079-B099-07925F6BB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2100" y="4830763"/>
            <a:ext cx="469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>
                <a:solidFill>
                  <a:srgbClr val="FF0000"/>
                </a:solidFill>
              </a:rPr>
              <a:t>a</a:t>
            </a:r>
            <a:r>
              <a:rPr lang="hr-HR" altLang="sr-Latn-RS" sz="2400" baseline="30000">
                <a:solidFill>
                  <a:srgbClr val="FF0000"/>
                </a:solidFill>
              </a:rPr>
              <a:t>2</a:t>
            </a:r>
            <a:endParaRPr lang="hr-HR" altLang="sr-Latn-RS" sz="2400">
              <a:solidFill>
                <a:srgbClr val="FF0000"/>
              </a:solidFill>
            </a:endParaRPr>
          </a:p>
        </p:txBody>
      </p:sp>
      <p:sp>
        <p:nvSpPr>
          <p:cNvPr id="36" name="TekstniOkvir 35">
            <a:extLst>
              <a:ext uri="{FF2B5EF4-FFF2-40B4-BE49-F238E27FC236}">
                <a16:creationId xmlns:a16="http://schemas.microsoft.com/office/drawing/2014/main" id="{04A0E37F-B490-4ABD-9471-738AE91EB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3550" y="3951289"/>
            <a:ext cx="3492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prstClr val="black"/>
                </a:solidFill>
              </a:rPr>
              <a:t>B</a:t>
            </a:r>
          </a:p>
        </p:txBody>
      </p:sp>
      <p:sp>
        <p:nvSpPr>
          <p:cNvPr id="38" name="TekstniOkvir 37">
            <a:extLst>
              <a:ext uri="{FF2B5EF4-FFF2-40B4-BE49-F238E27FC236}">
                <a16:creationId xmlns:a16="http://schemas.microsoft.com/office/drawing/2014/main" id="{17A618AE-80D0-48D7-819A-ACECFAB97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2579689"/>
            <a:ext cx="3508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prstClr val="black"/>
                </a:solidFill>
              </a:rPr>
              <a:t>B</a:t>
            </a:r>
          </a:p>
        </p:txBody>
      </p:sp>
      <p:sp>
        <p:nvSpPr>
          <p:cNvPr id="39" name="Text Box 27">
            <a:extLst>
              <a:ext uri="{FF2B5EF4-FFF2-40B4-BE49-F238E27FC236}">
                <a16:creationId xmlns:a16="http://schemas.microsoft.com/office/drawing/2014/main" id="{675ECE85-0EBB-4A8E-AE81-023958531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9088" y="4281488"/>
            <a:ext cx="577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40" name="Text Box 28">
            <a:extLst>
              <a:ext uri="{FF2B5EF4-FFF2-40B4-BE49-F238E27FC236}">
                <a16:creationId xmlns:a16="http://schemas.microsoft.com/office/drawing/2014/main" id="{F24306BC-FDA1-4836-93B0-15D97FEEEB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8100" y="3984626"/>
            <a:ext cx="57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42" name="Text Box 31">
            <a:extLst>
              <a:ext uri="{FF2B5EF4-FFF2-40B4-BE49-F238E27FC236}">
                <a16:creationId xmlns:a16="http://schemas.microsoft.com/office/drawing/2014/main" id="{C05C0B89-60F2-42F7-9B49-7C28DCCC7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0" y="3119438"/>
            <a:ext cx="577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43" name="Pravokutnik 42">
            <a:extLst>
              <a:ext uri="{FF2B5EF4-FFF2-40B4-BE49-F238E27FC236}">
                <a16:creationId xmlns:a16="http://schemas.microsoft.com/office/drawing/2014/main" id="{C3448B3A-4A3C-4849-A294-B0F485EF787B}"/>
              </a:ext>
            </a:extLst>
          </p:cNvPr>
          <p:cNvSpPr/>
          <p:nvPr/>
        </p:nvSpPr>
        <p:spPr>
          <a:xfrm>
            <a:off x="4682537" y="90313"/>
            <a:ext cx="2519768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600" b="1" dirty="0">
                <a:ln w="11430"/>
                <a:solidFill>
                  <a:srgbClr val="4F81B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 panose="020B0604020202020204" pitchFamily="34" charset="0"/>
              </a:rPr>
              <a:t>KOCKA</a:t>
            </a:r>
          </a:p>
        </p:txBody>
      </p:sp>
      <p:sp>
        <p:nvSpPr>
          <p:cNvPr id="44" name="Text Box 28">
            <a:extLst>
              <a:ext uri="{FF2B5EF4-FFF2-40B4-BE49-F238E27FC236}">
                <a16:creationId xmlns:a16="http://schemas.microsoft.com/office/drawing/2014/main" id="{35C1155C-24D9-4DC6-8E89-D72104711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700" y="4848226"/>
            <a:ext cx="57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46" name="Pravokutnik 45">
            <a:extLst>
              <a:ext uri="{FF2B5EF4-FFF2-40B4-BE49-F238E27FC236}">
                <a16:creationId xmlns:a16="http://schemas.microsoft.com/office/drawing/2014/main" id="{2DE026FB-AEAD-40F3-BAE4-31B4F9F37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1788" y="3429001"/>
            <a:ext cx="469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>
                <a:solidFill>
                  <a:srgbClr val="FF0000"/>
                </a:solidFill>
              </a:rPr>
              <a:t>a</a:t>
            </a:r>
            <a:r>
              <a:rPr lang="hr-HR" altLang="sr-Latn-RS" sz="2400" baseline="30000">
                <a:solidFill>
                  <a:srgbClr val="FF0000"/>
                </a:solidFill>
              </a:rPr>
              <a:t>2</a:t>
            </a:r>
            <a:endParaRPr lang="hr-HR" altLang="sr-Latn-RS" sz="2400">
              <a:solidFill>
                <a:srgbClr val="FF0000"/>
              </a:solidFill>
            </a:endParaRPr>
          </a:p>
        </p:txBody>
      </p:sp>
      <p:sp>
        <p:nvSpPr>
          <p:cNvPr id="47" name="Pravokutnik 46">
            <a:extLst>
              <a:ext uri="{FF2B5EF4-FFF2-40B4-BE49-F238E27FC236}">
                <a16:creationId xmlns:a16="http://schemas.microsoft.com/office/drawing/2014/main" id="{F6742136-5241-4D46-A65E-35B88FB1C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8150" y="3429001"/>
            <a:ext cx="471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>
                <a:solidFill>
                  <a:srgbClr val="FF0000"/>
                </a:solidFill>
              </a:rPr>
              <a:t>a</a:t>
            </a:r>
            <a:r>
              <a:rPr lang="hr-HR" altLang="sr-Latn-RS" sz="2400" baseline="30000">
                <a:solidFill>
                  <a:srgbClr val="FF0000"/>
                </a:solidFill>
              </a:rPr>
              <a:t>2</a:t>
            </a:r>
            <a:endParaRPr lang="hr-HR" altLang="sr-Latn-RS" sz="2400">
              <a:solidFill>
                <a:srgbClr val="FF0000"/>
              </a:solidFill>
            </a:endParaRPr>
          </a:p>
        </p:txBody>
      </p:sp>
      <p:sp>
        <p:nvSpPr>
          <p:cNvPr id="48" name="Pravokutnik 47">
            <a:extLst>
              <a:ext uri="{FF2B5EF4-FFF2-40B4-BE49-F238E27FC236}">
                <a16:creationId xmlns:a16="http://schemas.microsoft.com/office/drawing/2014/main" id="{E6CE1A35-20AB-43C4-B80A-9DE338661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5125" y="3429001"/>
            <a:ext cx="469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>
                <a:solidFill>
                  <a:srgbClr val="FF0000"/>
                </a:solidFill>
              </a:rPr>
              <a:t>a</a:t>
            </a:r>
            <a:r>
              <a:rPr lang="hr-HR" altLang="sr-Latn-RS" sz="2400" baseline="30000">
                <a:solidFill>
                  <a:srgbClr val="FF0000"/>
                </a:solidFill>
              </a:rPr>
              <a:t>2</a:t>
            </a:r>
            <a:endParaRPr lang="hr-HR" altLang="sr-Latn-RS" sz="2400">
              <a:solidFill>
                <a:srgbClr val="FF0000"/>
              </a:solidFill>
            </a:endParaRPr>
          </a:p>
        </p:txBody>
      </p:sp>
      <p:sp>
        <p:nvSpPr>
          <p:cNvPr id="49" name="Pravokutnik 48">
            <a:extLst>
              <a:ext uri="{FF2B5EF4-FFF2-40B4-BE49-F238E27FC236}">
                <a16:creationId xmlns:a16="http://schemas.microsoft.com/office/drawing/2014/main" id="{1057E59B-159D-43D7-B6DB-F6885D245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5300" y="3429001"/>
            <a:ext cx="469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>
                <a:solidFill>
                  <a:srgbClr val="FF0000"/>
                </a:solidFill>
              </a:rPr>
              <a:t>a</a:t>
            </a:r>
            <a:r>
              <a:rPr lang="hr-HR" altLang="sr-Latn-RS" sz="2400" baseline="30000">
                <a:solidFill>
                  <a:srgbClr val="FF0000"/>
                </a:solidFill>
              </a:rPr>
              <a:t>2</a:t>
            </a:r>
            <a:endParaRPr lang="hr-HR" altLang="sr-Latn-RS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3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6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9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1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2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4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5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7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8" dur="indefinite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0" grpId="0" animBg="1"/>
      <p:bldP spid="30" grpId="1" animBg="1"/>
      <p:bldP spid="20" grpId="0" animBg="1"/>
      <p:bldP spid="20" grpId="1" animBg="1"/>
      <p:bldP spid="25" grpId="0" animBg="1"/>
      <p:bldP spid="26" grpId="0" animBg="1"/>
      <p:bldP spid="27" grpId="0" animBg="1"/>
      <p:bldP spid="28" grpId="0" animBg="1"/>
      <p:bldP spid="29" grpId="0" animBg="1"/>
      <p:bldP spid="32" grpId="0" animBg="1"/>
      <p:bldP spid="33" grpId="0"/>
      <p:bldP spid="34" grpId="0"/>
      <p:bldP spid="35" grpId="0"/>
      <p:bldP spid="36" grpId="0"/>
      <p:bldP spid="36" grpId="1"/>
      <p:bldP spid="38" grpId="0"/>
      <p:bldP spid="38" grpId="1"/>
      <p:bldP spid="39" grpId="0"/>
      <p:bldP spid="40" grpId="0"/>
      <p:bldP spid="40" grpId="1"/>
      <p:bldP spid="42" grpId="0"/>
      <p:bldP spid="42" grpId="1"/>
      <p:bldP spid="44" grpId="0"/>
      <p:bldP spid="46" grpId="0"/>
      <p:bldP spid="47" grpId="0"/>
      <p:bldP spid="48" grpId="0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aralelogram 30">
            <a:extLst>
              <a:ext uri="{FF2B5EF4-FFF2-40B4-BE49-F238E27FC236}">
                <a16:creationId xmlns:a16="http://schemas.microsoft.com/office/drawing/2014/main" id="{E805D278-C1E7-4FF6-AF3C-A0BF1374A431}"/>
              </a:ext>
            </a:extLst>
          </p:cNvPr>
          <p:cNvSpPr/>
          <p:nvPr/>
        </p:nvSpPr>
        <p:spPr>
          <a:xfrm>
            <a:off x="2389188" y="3894138"/>
            <a:ext cx="1763712" cy="431800"/>
          </a:xfrm>
          <a:prstGeom prst="parallelogram">
            <a:avLst>
              <a:gd name="adj" fmla="val 98169"/>
            </a:avLst>
          </a:prstGeom>
          <a:solidFill>
            <a:schemeClr val="accent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prstClr val="white"/>
              </a:solidFill>
              <a:latin typeface="Arial"/>
            </a:endParaRPr>
          </a:p>
        </p:txBody>
      </p:sp>
      <p:sp>
        <p:nvSpPr>
          <p:cNvPr id="30" name="Paralelogram 29">
            <a:extLst>
              <a:ext uri="{FF2B5EF4-FFF2-40B4-BE49-F238E27FC236}">
                <a16:creationId xmlns:a16="http://schemas.microsoft.com/office/drawing/2014/main" id="{7872DB12-C7A2-4A87-89B2-11ECA5000C7C}"/>
              </a:ext>
            </a:extLst>
          </p:cNvPr>
          <p:cNvSpPr/>
          <p:nvPr/>
        </p:nvSpPr>
        <p:spPr>
          <a:xfrm>
            <a:off x="2389188" y="2551113"/>
            <a:ext cx="1763712" cy="431800"/>
          </a:xfrm>
          <a:prstGeom prst="parallelogram">
            <a:avLst>
              <a:gd name="adj" fmla="val 98169"/>
            </a:avLst>
          </a:prstGeom>
          <a:solidFill>
            <a:schemeClr val="accent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prstClr val="white"/>
              </a:solidFill>
              <a:latin typeface="Arial"/>
            </a:endParaRPr>
          </a:p>
        </p:txBody>
      </p:sp>
      <p:sp>
        <p:nvSpPr>
          <p:cNvPr id="10244" name="Text Box 5">
            <a:extLst>
              <a:ext uri="{FF2B5EF4-FFF2-40B4-BE49-F238E27FC236}">
                <a16:creationId xmlns:a16="http://schemas.microsoft.com/office/drawing/2014/main" id="{8FB68E97-B48B-41F9-B032-EA5FBC6F5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607" y="1128437"/>
            <a:ext cx="8531225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dirty="0">
                <a:solidFill>
                  <a:prstClr val="black"/>
                </a:solidFill>
              </a:rPr>
              <a:t>Kocka je geometrijsko tijelo ograničeno sa 6 kvadrata.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dirty="0">
                <a:solidFill>
                  <a:prstClr val="black"/>
                </a:solidFill>
              </a:rPr>
              <a:t>Kocka je pravilna četverostrana prizma kojoj su svi bridovi jednake duljine.</a:t>
            </a:r>
          </a:p>
        </p:txBody>
      </p:sp>
      <p:sp>
        <p:nvSpPr>
          <p:cNvPr id="20" name="Kocka 19">
            <a:extLst>
              <a:ext uri="{FF2B5EF4-FFF2-40B4-BE49-F238E27FC236}">
                <a16:creationId xmlns:a16="http://schemas.microsoft.com/office/drawing/2014/main" id="{F8AFE160-98CB-4A38-82DA-DBB6F20C68CA}"/>
              </a:ext>
            </a:extLst>
          </p:cNvPr>
          <p:cNvSpPr/>
          <p:nvPr/>
        </p:nvSpPr>
        <p:spPr>
          <a:xfrm>
            <a:off x="2379664" y="2547938"/>
            <a:ext cx="1781175" cy="1782762"/>
          </a:xfrm>
          <a:prstGeom prst="cub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prstClr val="white"/>
              </a:solidFill>
              <a:latin typeface="Arial"/>
            </a:endParaRPr>
          </a:p>
        </p:txBody>
      </p:sp>
      <p:cxnSp>
        <p:nvCxnSpPr>
          <p:cNvPr id="22" name="Ravni poveznik 21">
            <a:extLst>
              <a:ext uri="{FF2B5EF4-FFF2-40B4-BE49-F238E27FC236}">
                <a16:creationId xmlns:a16="http://schemas.microsoft.com/office/drawing/2014/main" id="{726ECDEE-9F51-44FD-90C9-066AA7A1E6A8}"/>
              </a:ext>
            </a:extLst>
          </p:cNvPr>
          <p:cNvCxnSpPr/>
          <p:nvPr/>
        </p:nvCxnSpPr>
        <p:spPr>
          <a:xfrm rot="5400000">
            <a:off x="2155825" y="3213100"/>
            <a:ext cx="13335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22">
            <a:extLst>
              <a:ext uri="{FF2B5EF4-FFF2-40B4-BE49-F238E27FC236}">
                <a16:creationId xmlns:a16="http://schemas.microsoft.com/office/drawing/2014/main" id="{3830314F-8CF6-4F32-9330-12E7C377667F}"/>
              </a:ext>
            </a:extLst>
          </p:cNvPr>
          <p:cNvCxnSpPr/>
          <p:nvPr/>
        </p:nvCxnSpPr>
        <p:spPr>
          <a:xfrm>
            <a:off x="2827338" y="3884613"/>
            <a:ext cx="1331912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23">
            <a:extLst>
              <a:ext uri="{FF2B5EF4-FFF2-40B4-BE49-F238E27FC236}">
                <a16:creationId xmlns:a16="http://schemas.microsoft.com/office/drawing/2014/main" id="{DA2A29CA-E579-4DB8-BC66-8CB5FF5B24E6}"/>
              </a:ext>
            </a:extLst>
          </p:cNvPr>
          <p:cNvCxnSpPr/>
          <p:nvPr/>
        </p:nvCxnSpPr>
        <p:spPr>
          <a:xfrm rot="-2700000">
            <a:off x="2298700" y="4108450"/>
            <a:ext cx="611188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9D938B76-99B6-41FA-817A-DA51A0890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0663" y="3429001"/>
            <a:ext cx="4260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4000" i="1">
                <a:solidFill>
                  <a:prstClr val="black"/>
                </a:solidFill>
              </a:rPr>
              <a:t>V</a:t>
            </a:r>
            <a:r>
              <a:rPr lang="hr-HR" altLang="sr-Latn-RS" sz="4000">
                <a:solidFill>
                  <a:prstClr val="black"/>
                </a:solidFill>
              </a:rPr>
              <a:t> = </a:t>
            </a:r>
            <a:r>
              <a:rPr lang="hr-HR" altLang="sr-Latn-RS" sz="4000" i="1">
                <a:solidFill>
                  <a:prstClr val="black"/>
                </a:solidFill>
              </a:rPr>
              <a:t>a</a:t>
            </a:r>
            <a:r>
              <a:rPr lang="hr-HR" altLang="sr-Latn-RS" sz="4000" baseline="30000">
                <a:solidFill>
                  <a:prstClr val="black"/>
                </a:solidFill>
              </a:rPr>
              <a:t>2 </a:t>
            </a:r>
            <a:r>
              <a:rPr lang="hr-HR" altLang="sr-Latn-RS" sz="4000">
                <a:solidFill>
                  <a:prstClr val="black"/>
                </a:solidFill>
                <a:sym typeface="Symbol" panose="05050102010706020507" pitchFamily="18" charset="2"/>
              </a:rPr>
              <a:t> </a:t>
            </a:r>
            <a:r>
              <a:rPr lang="hr-HR" altLang="sr-Latn-RS" sz="4000" i="1">
                <a:solidFill>
                  <a:prstClr val="black"/>
                </a:solidFill>
                <a:sym typeface="Symbol" panose="05050102010706020507" pitchFamily="18" charset="2"/>
              </a:rPr>
              <a:t>a = a</a:t>
            </a:r>
            <a:r>
              <a:rPr lang="hr-HR" altLang="sr-Latn-RS" sz="4000" baseline="30000">
                <a:solidFill>
                  <a:prstClr val="black"/>
                </a:solidFill>
                <a:sym typeface="Symbol" panose="05050102010706020507" pitchFamily="18" charset="2"/>
              </a:rPr>
              <a:t>3</a:t>
            </a:r>
            <a:endParaRPr lang="hr-HR" altLang="sr-Latn-RS" sz="4000">
              <a:solidFill>
                <a:prstClr val="black"/>
              </a:solidFill>
            </a:endParaRPr>
          </a:p>
        </p:txBody>
      </p:sp>
      <p:sp>
        <p:nvSpPr>
          <p:cNvPr id="36" name="TekstniOkvir 35">
            <a:extLst>
              <a:ext uri="{FF2B5EF4-FFF2-40B4-BE49-F238E27FC236}">
                <a16:creationId xmlns:a16="http://schemas.microsoft.com/office/drawing/2014/main" id="{B22E6653-3266-411E-B6B0-C0001D25A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3550" y="3951289"/>
            <a:ext cx="3492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prstClr val="black"/>
                </a:solidFill>
              </a:rPr>
              <a:t>B</a:t>
            </a:r>
          </a:p>
        </p:txBody>
      </p:sp>
      <p:sp>
        <p:nvSpPr>
          <p:cNvPr id="38" name="TekstniOkvir 37">
            <a:extLst>
              <a:ext uri="{FF2B5EF4-FFF2-40B4-BE49-F238E27FC236}">
                <a16:creationId xmlns:a16="http://schemas.microsoft.com/office/drawing/2014/main" id="{8B8E105B-3C8C-421E-B99E-F8CFAF807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2579689"/>
            <a:ext cx="3508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prstClr val="black"/>
                </a:solidFill>
              </a:rPr>
              <a:t>B</a:t>
            </a:r>
          </a:p>
        </p:txBody>
      </p:sp>
      <p:sp>
        <p:nvSpPr>
          <p:cNvPr id="39" name="Text Box 27">
            <a:extLst>
              <a:ext uri="{FF2B5EF4-FFF2-40B4-BE49-F238E27FC236}">
                <a16:creationId xmlns:a16="http://schemas.microsoft.com/office/drawing/2014/main" id="{8E7BD55E-FE0C-43FF-B0AC-C46F916C2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9088" y="4281488"/>
            <a:ext cx="577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40" name="Text Box 28">
            <a:extLst>
              <a:ext uri="{FF2B5EF4-FFF2-40B4-BE49-F238E27FC236}">
                <a16:creationId xmlns:a16="http://schemas.microsoft.com/office/drawing/2014/main" id="{2F5FF3FC-324D-4A71-838E-2113BC0D9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8100" y="3984626"/>
            <a:ext cx="57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42" name="Text Box 31">
            <a:extLst>
              <a:ext uri="{FF2B5EF4-FFF2-40B4-BE49-F238E27FC236}">
                <a16:creationId xmlns:a16="http://schemas.microsoft.com/office/drawing/2014/main" id="{268CFD3E-8181-4B53-902A-4C428FD46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0" y="3119438"/>
            <a:ext cx="577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43" name="Pravokutnik 42">
            <a:extLst>
              <a:ext uri="{FF2B5EF4-FFF2-40B4-BE49-F238E27FC236}">
                <a16:creationId xmlns:a16="http://schemas.microsoft.com/office/drawing/2014/main" id="{BEC71618-2DD3-49DC-8AFA-E0BD3B169B4B}"/>
              </a:ext>
            </a:extLst>
          </p:cNvPr>
          <p:cNvSpPr/>
          <p:nvPr/>
        </p:nvSpPr>
        <p:spPr>
          <a:xfrm>
            <a:off x="4735545" y="461374"/>
            <a:ext cx="2519768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600" b="1" dirty="0">
                <a:ln w="11430"/>
                <a:solidFill>
                  <a:srgbClr val="4F81B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 panose="020B0604020202020204" pitchFamily="34" charset="0"/>
              </a:rPr>
              <a:t>KOCKA</a:t>
            </a:r>
          </a:p>
        </p:txBody>
      </p:sp>
      <p:sp>
        <p:nvSpPr>
          <p:cNvPr id="50" name="TekstniOkvir 49">
            <a:extLst>
              <a:ext uri="{FF2B5EF4-FFF2-40B4-BE49-F238E27FC236}">
                <a16:creationId xmlns:a16="http://schemas.microsoft.com/office/drawing/2014/main" id="{94CF284C-BD58-414A-BAE2-AB4D13B257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0826" y="2198689"/>
            <a:ext cx="29305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4000" i="1">
                <a:solidFill>
                  <a:prstClr val="black"/>
                </a:solidFill>
              </a:rPr>
              <a:t>V</a:t>
            </a:r>
            <a:r>
              <a:rPr lang="hr-HR" altLang="sr-Latn-RS" sz="4000">
                <a:solidFill>
                  <a:prstClr val="black"/>
                </a:solidFill>
              </a:rPr>
              <a:t> = </a:t>
            </a:r>
            <a:r>
              <a:rPr lang="hr-HR" altLang="sr-Latn-RS" sz="4000" i="1">
                <a:solidFill>
                  <a:prstClr val="black"/>
                </a:solidFill>
              </a:rPr>
              <a:t>B</a:t>
            </a:r>
            <a:r>
              <a:rPr lang="hr-HR" altLang="sr-Latn-RS" sz="4000">
                <a:solidFill>
                  <a:prstClr val="black"/>
                </a:solidFill>
              </a:rPr>
              <a:t> </a:t>
            </a:r>
            <a:r>
              <a:rPr lang="hr-HR" altLang="sr-Latn-RS" sz="4000">
                <a:solidFill>
                  <a:prstClr val="black"/>
                </a:solidFill>
                <a:sym typeface="Symbol" panose="05050102010706020507" pitchFamily="18" charset="2"/>
              </a:rPr>
              <a:t></a:t>
            </a:r>
            <a:r>
              <a:rPr lang="hr-HR" altLang="sr-Latn-RS" sz="4000">
                <a:solidFill>
                  <a:prstClr val="black"/>
                </a:solidFill>
              </a:rPr>
              <a:t> </a:t>
            </a:r>
            <a:r>
              <a:rPr lang="hr-HR" altLang="sr-Latn-RS" sz="4000" i="1">
                <a:solidFill>
                  <a:prstClr val="black"/>
                </a:solidFill>
              </a:rPr>
              <a:t>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0" grpId="0" animBg="1"/>
      <p:bldP spid="20" grpId="0" animBg="1"/>
      <p:bldP spid="33" grpId="0"/>
      <p:bldP spid="36" grpId="0"/>
      <p:bldP spid="38" grpId="0"/>
      <p:bldP spid="39" grpId="0"/>
      <p:bldP spid="40" grpId="0"/>
      <p:bldP spid="42" grpId="0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aobljeni pravokutnik 2">
            <a:extLst>
              <a:ext uri="{FF2B5EF4-FFF2-40B4-BE49-F238E27FC236}">
                <a16:creationId xmlns:a16="http://schemas.microsoft.com/office/drawing/2014/main" id="{260DCD48-46C6-4A07-9BFF-391A942D7D52}"/>
              </a:ext>
            </a:extLst>
          </p:cNvPr>
          <p:cNvSpPr/>
          <p:nvPr/>
        </p:nvSpPr>
        <p:spPr>
          <a:xfrm>
            <a:off x="3228976" y="530226"/>
            <a:ext cx="5553075" cy="542925"/>
          </a:xfrm>
          <a:prstGeom prst="roundRect">
            <a:avLst/>
          </a:prstGeom>
          <a:solidFill>
            <a:srgbClr val="FF000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9219" name="TekstniOkvir 1">
            <a:extLst>
              <a:ext uri="{FF2B5EF4-FFF2-40B4-BE49-F238E27FC236}">
                <a16:creationId xmlns:a16="http://schemas.microsoft.com/office/drawing/2014/main" id="{75E185C7-96D7-4994-B5AE-8FD01E1A8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6139" y="587375"/>
            <a:ext cx="5419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prstClr val="black"/>
                </a:solidFill>
              </a:rPr>
              <a:t>Oplošje prizme je zbroj površina svih njenih strana.</a:t>
            </a:r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1A6C7B31-1723-4F39-913A-32CBCC8A1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1514" y="1471614"/>
            <a:ext cx="8353425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>
                <a:solidFill>
                  <a:prstClr val="black"/>
                </a:solidFill>
              </a:rPr>
              <a:t>Uspravna prizma je ograničena </a:t>
            </a:r>
            <a:r>
              <a:rPr lang="hr-HR" altLang="sr-Latn-RS" b="1">
                <a:solidFill>
                  <a:prstClr val="black"/>
                </a:solidFill>
              </a:rPr>
              <a:t>stranama prizme. 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b="1">
                <a:solidFill>
                  <a:srgbClr val="FF0000"/>
                </a:solidFill>
              </a:rPr>
              <a:t>Baze ili osnovke uspravne prizme </a:t>
            </a:r>
            <a:r>
              <a:rPr lang="hr-HR" altLang="sr-Latn-RS" b="1">
                <a:solidFill>
                  <a:prstClr val="black"/>
                </a:solidFill>
              </a:rPr>
              <a:t> – sukladni </a:t>
            </a:r>
            <a:r>
              <a:rPr lang="hr-HR" altLang="sr-Latn-RS">
                <a:solidFill>
                  <a:prstClr val="black"/>
                </a:solidFill>
              </a:rPr>
              <a:t>mnogokuti u paralelnim ravninama. (trostrana prizma – baze su trokuti, četverostrana prizma - baze su četverokuti, …)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b="1">
                <a:solidFill>
                  <a:srgbClr val="FF0000"/>
                </a:solidFill>
              </a:rPr>
              <a:t>Pobočke uspravne prizme</a:t>
            </a:r>
            <a:r>
              <a:rPr lang="hr-HR" altLang="sr-Latn-RS">
                <a:solidFill>
                  <a:prstClr val="black"/>
                </a:solidFill>
              </a:rPr>
              <a:t> – pravokutnici koji omeđuju prizmu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b="1">
                <a:solidFill>
                  <a:srgbClr val="FF0000"/>
                </a:solidFill>
              </a:rPr>
              <a:t>Plašt ili pobočje  prizme</a:t>
            </a:r>
            <a:r>
              <a:rPr lang="hr-HR" altLang="sr-Latn-RS">
                <a:solidFill>
                  <a:prstClr val="black"/>
                </a:solidFill>
              </a:rPr>
              <a:t> – sve pobočke zajedno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1F8731BF-32CA-4DA7-B573-973842E78E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5314" y="4114801"/>
            <a:ext cx="29289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4000" i="1">
                <a:solidFill>
                  <a:prstClr val="black"/>
                </a:solidFill>
              </a:rPr>
              <a:t>O</a:t>
            </a:r>
            <a:r>
              <a:rPr lang="hr-HR" altLang="sr-Latn-RS" sz="4000">
                <a:solidFill>
                  <a:prstClr val="black"/>
                </a:solidFill>
              </a:rPr>
              <a:t> = 2 </a:t>
            </a:r>
            <a:r>
              <a:rPr lang="hr-HR" altLang="sr-Latn-RS" sz="4000" i="1">
                <a:solidFill>
                  <a:prstClr val="black"/>
                </a:solidFill>
              </a:rPr>
              <a:t>B</a:t>
            </a:r>
            <a:r>
              <a:rPr lang="hr-HR" altLang="sr-Latn-RS" sz="4000">
                <a:solidFill>
                  <a:prstClr val="black"/>
                </a:solidFill>
              </a:rPr>
              <a:t> + </a:t>
            </a:r>
            <a:r>
              <a:rPr lang="hr-HR" altLang="sr-Latn-RS" sz="4000" i="1">
                <a:solidFill>
                  <a:prstClr val="black"/>
                </a:solidFill>
              </a:rPr>
              <a:t>P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7566C3C5-74EE-44BD-9055-66E4545FB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0575" y="5272088"/>
            <a:ext cx="11064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prstClr val="black"/>
                </a:solidFill>
              </a:rPr>
              <a:t>oplošje </a:t>
            </a:r>
          </a:p>
          <a:p>
            <a:pPr algn="ctr" eaLnBrk="1" hangingPunct="1"/>
            <a:r>
              <a:rPr lang="hr-HR" altLang="sr-Latn-RS">
                <a:solidFill>
                  <a:prstClr val="black"/>
                </a:solidFill>
              </a:rPr>
              <a:t>prizme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99034C76-7375-41E7-8C84-4610525BD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7825" y="5621339"/>
            <a:ext cx="12763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prstClr val="black"/>
                </a:solidFill>
              </a:rPr>
              <a:t>površina </a:t>
            </a:r>
          </a:p>
          <a:p>
            <a:pPr algn="ctr" eaLnBrk="1" hangingPunct="1"/>
            <a:r>
              <a:rPr lang="hr-HR" altLang="sr-Latn-RS">
                <a:solidFill>
                  <a:prstClr val="black"/>
                </a:solidFill>
              </a:rPr>
              <a:t>baze</a:t>
            </a:r>
          </a:p>
          <a:p>
            <a:pPr algn="ctr" eaLnBrk="1" hangingPunct="1"/>
            <a:r>
              <a:rPr lang="hr-HR" altLang="sr-Latn-RS">
                <a:solidFill>
                  <a:prstClr val="black"/>
                </a:solidFill>
              </a:rPr>
              <a:t>prizme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8A316955-DAE3-4C18-A71E-D40C900DD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0938" y="5322889"/>
            <a:ext cx="12763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prstClr val="black"/>
                </a:solidFill>
              </a:rPr>
              <a:t>površina </a:t>
            </a:r>
          </a:p>
          <a:p>
            <a:pPr algn="ctr" eaLnBrk="1" hangingPunct="1"/>
            <a:r>
              <a:rPr lang="hr-HR" altLang="sr-Latn-RS">
                <a:solidFill>
                  <a:prstClr val="black"/>
                </a:solidFill>
              </a:rPr>
              <a:t>plašta</a:t>
            </a:r>
          </a:p>
          <a:p>
            <a:pPr algn="ctr" eaLnBrk="1" hangingPunct="1"/>
            <a:r>
              <a:rPr lang="hr-HR" altLang="sr-Latn-RS">
                <a:solidFill>
                  <a:prstClr val="black"/>
                </a:solidFill>
              </a:rPr>
              <a:t>prizme</a:t>
            </a:r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129890F3-1C60-40BB-B2C2-900C9E5A5B84}"/>
              </a:ext>
            </a:extLst>
          </p:cNvPr>
          <p:cNvSpPr/>
          <p:nvPr/>
        </p:nvSpPr>
        <p:spPr>
          <a:xfrm>
            <a:off x="4413251" y="4064001"/>
            <a:ext cx="576263" cy="7921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86074BA0-4E34-4D33-AB82-42236665842C}"/>
              </a:ext>
            </a:extLst>
          </p:cNvPr>
          <p:cNvSpPr/>
          <p:nvPr/>
        </p:nvSpPr>
        <p:spPr>
          <a:xfrm>
            <a:off x="5808664" y="4064000"/>
            <a:ext cx="479425" cy="7683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11" name="Pravokutnik 10">
            <a:extLst>
              <a:ext uri="{FF2B5EF4-FFF2-40B4-BE49-F238E27FC236}">
                <a16:creationId xmlns:a16="http://schemas.microsoft.com/office/drawing/2014/main" id="{9B6395C7-B011-40D8-81C1-94C5897EE6A9}"/>
              </a:ext>
            </a:extLst>
          </p:cNvPr>
          <p:cNvSpPr/>
          <p:nvPr/>
        </p:nvSpPr>
        <p:spPr>
          <a:xfrm>
            <a:off x="6762751" y="4064000"/>
            <a:ext cx="479425" cy="7683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cxnSp>
        <p:nvCxnSpPr>
          <p:cNvPr id="13" name="Ravni poveznik sa strelicom 12">
            <a:extLst>
              <a:ext uri="{FF2B5EF4-FFF2-40B4-BE49-F238E27FC236}">
                <a16:creationId xmlns:a16="http://schemas.microsoft.com/office/drawing/2014/main" id="{6974BFDA-B37E-4A3E-BC21-439171BE0833}"/>
              </a:ext>
            </a:extLst>
          </p:cNvPr>
          <p:cNvCxnSpPr>
            <a:stCxn id="9" idx="2"/>
          </p:cNvCxnSpPr>
          <p:nvPr/>
        </p:nvCxnSpPr>
        <p:spPr>
          <a:xfrm rot="5400000">
            <a:off x="4253707" y="4902995"/>
            <a:ext cx="495300" cy="40163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sa strelicom 14">
            <a:extLst>
              <a:ext uri="{FF2B5EF4-FFF2-40B4-BE49-F238E27FC236}">
                <a16:creationId xmlns:a16="http://schemas.microsoft.com/office/drawing/2014/main" id="{3DA94D87-CF5A-4A64-9EAB-17DF5AD6FE30}"/>
              </a:ext>
            </a:extLst>
          </p:cNvPr>
          <p:cNvCxnSpPr>
            <a:stCxn id="10" idx="2"/>
            <a:endCxn id="7" idx="0"/>
          </p:cNvCxnSpPr>
          <p:nvPr/>
        </p:nvCxnSpPr>
        <p:spPr>
          <a:xfrm rot="16200000" flipH="1">
            <a:off x="5653881" y="5226844"/>
            <a:ext cx="78898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sa strelicom 16">
            <a:extLst>
              <a:ext uri="{FF2B5EF4-FFF2-40B4-BE49-F238E27FC236}">
                <a16:creationId xmlns:a16="http://schemas.microsoft.com/office/drawing/2014/main" id="{2A6BCD1A-1AF9-47E0-9F67-D0D4062E0839}"/>
              </a:ext>
            </a:extLst>
          </p:cNvPr>
          <p:cNvCxnSpPr/>
          <p:nvPr/>
        </p:nvCxnSpPr>
        <p:spPr>
          <a:xfrm>
            <a:off x="7270751" y="4832351"/>
            <a:ext cx="574675" cy="5191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01" name="Freeform 25">
            <a:extLst>
              <a:ext uri="{FF2B5EF4-FFF2-40B4-BE49-F238E27FC236}">
                <a16:creationId xmlns:a16="http://schemas.microsoft.com/office/drawing/2014/main" id="{83F55E77-2918-459B-B6E7-60D7B704633C}"/>
              </a:ext>
            </a:extLst>
          </p:cNvPr>
          <p:cNvSpPr>
            <a:spLocks/>
          </p:cNvSpPr>
          <p:nvPr/>
        </p:nvSpPr>
        <p:spPr bwMode="auto">
          <a:xfrm>
            <a:off x="2955926" y="1235075"/>
            <a:ext cx="569913" cy="1836738"/>
          </a:xfrm>
          <a:custGeom>
            <a:avLst/>
            <a:gdLst>
              <a:gd name="T0" fmla="*/ 0 w 341"/>
              <a:gd name="T1" fmla="*/ 2147483647 h 1146"/>
              <a:gd name="T2" fmla="*/ 2147483647 w 341"/>
              <a:gd name="T3" fmla="*/ 2147483647 h 1146"/>
              <a:gd name="T4" fmla="*/ 2147483647 w 341"/>
              <a:gd name="T5" fmla="*/ 2147483647 h 1146"/>
              <a:gd name="T6" fmla="*/ 2147483647 w 341"/>
              <a:gd name="T7" fmla="*/ 0 h 1146"/>
              <a:gd name="T8" fmla="*/ 0 w 341"/>
              <a:gd name="T9" fmla="*/ 2147483647 h 11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1"/>
              <a:gd name="T16" fmla="*/ 0 h 1146"/>
              <a:gd name="T17" fmla="*/ 341 w 341"/>
              <a:gd name="T18" fmla="*/ 1146 h 114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1" h="1146">
                <a:moveTo>
                  <a:pt x="0" y="917"/>
                </a:moveTo>
                <a:lnTo>
                  <a:pt x="341" y="1146"/>
                </a:lnTo>
                <a:lnTo>
                  <a:pt x="341" y="241"/>
                </a:lnTo>
                <a:lnTo>
                  <a:pt x="6" y="0"/>
                </a:lnTo>
                <a:lnTo>
                  <a:pt x="0" y="917"/>
                </a:lnTo>
                <a:close/>
              </a:path>
            </a:pathLst>
          </a:custGeom>
          <a:solidFill>
            <a:srgbClr val="FF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r-HR" sz="20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8" name="Text Box 4">
            <a:extLst>
              <a:ext uri="{FF2B5EF4-FFF2-40B4-BE49-F238E27FC236}">
                <a16:creationId xmlns:a16="http://schemas.microsoft.com/office/drawing/2014/main" id="{E7E7882D-CE22-4E87-937B-DFA4088CD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6588" y="354014"/>
            <a:ext cx="5822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>
                <a:solidFill>
                  <a:prstClr val="black"/>
                </a:solidFill>
              </a:rPr>
              <a:t>Dijagonalni presjek kocke</a:t>
            </a:r>
          </a:p>
        </p:txBody>
      </p:sp>
      <p:sp>
        <p:nvSpPr>
          <p:cNvPr id="24583" name="Line 7">
            <a:extLst>
              <a:ext uri="{FF2B5EF4-FFF2-40B4-BE49-F238E27FC236}">
                <a16:creationId xmlns:a16="http://schemas.microsoft.com/office/drawing/2014/main" id="{28BA9900-3BE6-489D-8201-23CFC8A748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5663" y="3062288"/>
            <a:ext cx="1390650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hr-HR" sz="20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4" name="Line 8">
            <a:extLst>
              <a:ext uri="{FF2B5EF4-FFF2-40B4-BE49-F238E27FC236}">
                <a16:creationId xmlns:a16="http://schemas.microsoft.com/office/drawing/2014/main" id="{3A0CEDA6-8001-4FFA-9578-AB0A46C712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5664" y="1603376"/>
            <a:ext cx="1587" cy="1458913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hr-HR" sz="20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5" name="Line 9">
            <a:extLst>
              <a:ext uri="{FF2B5EF4-FFF2-40B4-BE49-F238E27FC236}">
                <a16:creationId xmlns:a16="http://schemas.microsoft.com/office/drawing/2014/main" id="{20EC328A-7B0F-4D3F-91ED-86AEA62714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5663" y="1603375"/>
            <a:ext cx="1390650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hr-HR" sz="20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6" name="Line 10">
            <a:extLst>
              <a:ext uri="{FF2B5EF4-FFF2-40B4-BE49-F238E27FC236}">
                <a16:creationId xmlns:a16="http://schemas.microsoft.com/office/drawing/2014/main" id="{C91198C1-658E-41E6-85A0-98C87146D1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16314" y="1603376"/>
            <a:ext cx="1587" cy="1458913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hr-HR" sz="20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7" name="Line 11">
            <a:extLst>
              <a:ext uri="{FF2B5EF4-FFF2-40B4-BE49-F238E27FC236}">
                <a16:creationId xmlns:a16="http://schemas.microsoft.com/office/drawing/2014/main" id="{CDD3F45C-DD99-485B-B415-4D3B6D20BA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16313" y="2693988"/>
            <a:ext cx="842962" cy="36830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hr-HR" sz="20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8" name="Line 12">
            <a:extLst>
              <a:ext uri="{FF2B5EF4-FFF2-40B4-BE49-F238E27FC236}">
                <a16:creationId xmlns:a16="http://schemas.microsoft.com/office/drawing/2014/main" id="{66DA33C8-FF1B-4A82-845E-DA076FFEA37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16313" y="1228725"/>
            <a:ext cx="842962" cy="37465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hr-HR" sz="20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9" name="Line 13">
            <a:extLst>
              <a:ext uri="{FF2B5EF4-FFF2-40B4-BE49-F238E27FC236}">
                <a16:creationId xmlns:a16="http://schemas.microsoft.com/office/drawing/2014/main" id="{14DE7DEC-667D-4934-868F-07818444AB86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9275" y="1228726"/>
            <a:ext cx="0" cy="1465263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hr-HR" sz="20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90" name="Line 14">
            <a:extLst>
              <a:ext uri="{FF2B5EF4-FFF2-40B4-BE49-F238E27FC236}">
                <a16:creationId xmlns:a16="http://schemas.microsoft.com/office/drawing/2014/main" id="{9A3B51E5-E46F-4FE6-A0B7-05F1BE74C81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0689" y="1228725"/>
            <a:ext cx="1398587" cy="1588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hr-HR" sz="20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91" name="Line 15">
            <a:extLst>
              <a:ext uri="{FF2B5EF4-FFF2-40B4-BE49-F238E27FC236}">
                <a16:creationId xmlns:a16="http://schemas.microsoft.com/office/drawing/2014/main" id="{E56A7404-DE66-4C80-BC90-88A5E562D4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25664" y="1228725"/>
            <a:ext cx="835025" cy="37465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hr-HR" sz="20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92" name="Line 16">
            <a:extLst>
              <a:ext uri="{FF2B5EF4-FFF2-40B4-BE49-F238E27FC236}">
                <a16:creationId xmlns:a16="http://schemas.microsoft.com/office/drawing/2014/main" id="{C72C16E4-0E19-4550-90E6-4F71076365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25664" y="2693988"/>
            <a:ext cx="835025" cy="368300"/>
          </a:xfrm>
          <a:prstGeom prst="line">
            <a:avLst/>
          </a:prstGeom>
          <a:noFill/>
          <a:ln w="12700">
            <a:solidFill>
              <a:srgbClr val="000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hr-HR" sz="20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93" name="Line 17">
            <a:extLst>
              <a:ext uri="{FF2B5EF4-FFF2-40B4-BE49-F238E27FC236}">
                <a16:creationId xmlns:a16="http://schemas.microsoft.com/office/drawing/2014/main" id="{8C8EE3D8-C0D5-423A-975E-5962CB7987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0689" y="2693988"/>
            <a:ext cx="1398587" cy="0"/>
          </a:xfrm>
          <a:prstGeom prst="line">
            <a:avLst/>
          </a:prstGeom>
          <a:noFill/>
          <a:ln w="12700">
            <a:solidFill>
              <a:srgbClr val="000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hr-HR" sz="20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94" name="Line 18">
            <a:extLst>
              <a:ext uri="{FF2B5EF4-FFF2-40B4-BE49-F238E27FC236}">
                <a16:creationId xmlns:a16="http://schemas.microsoft.com/office/drawing/2014/main" id="{AAD591AB-1D88-45DD-9AB2-C326A3A154F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0689" y="1228726"/>
            <a:ext cx="1587" cy="1465263"/>
          </a:xfrm>
          <a:prstGeom prst="line">
            <a:avLst/>
          </a:prstGeom>
          <a:noFill/>
          <a:ln w="12700">
            <a:solidFill>
              <a:srgbClr val="000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hr-HR" sz="20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95" name="Text Box 19">
            <a:extLst>
              <a:ext uri="{FF2B5EF4-FFF2-40B4-BE49-F238E27FC236}">
                <a16:creationId xmlns:a16="http://schemas.microsoft.com/office/drawing/2014/main" id="{50B8C192-D74A-432D-80AB-4CE474CDA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6839" y="2782888"/>
            <a:ext cx="4524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1800" b="0" i="1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24596" name="Text Box 20">
            <a:extLst>
              <a:ext uri="{FF2B5EF4-FFF2-40B4-BE49-F238E27FC236}">
                <a16:creationId xmlns:a16="http://schemas.microsoft.com/office/drawing/2014/main" id="{582FD8DF-02D8-4358-9613-30345CF2A6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9275" y="1798638"/>
            <a:ext cx="4524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1800" b="0" i="1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24599" name="Line 23">
            <a:extLst>
              <a:ext uri="{FF2B5EF4-FFF2-40B4-BE49-F238E27FC236}">
                <a16:creationId xmlns:a16="http://schemas.microsoft.com/office/drawing/2014/main" id="{F553F4D5-14A9-4422-ACE3-A2D8D506CB6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0689" y="2693988"/>
            <a:ext cx="555625" cy="368300"/>
          </a:xfrm>
          <a:prstGeom prst="line">
            <a:avLst/>
          </a:prstGeom>
          <a:noFill/>
          <a:ln w="254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hr-HR" sz="20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600" name="Line 24">
            <a:extLst>
              <a:ext uri="{FF2B5EF4-FFF2-40B4-BE49-F238E27FC236}">
                <a16:creationId xmlns:a16="http://schemas.microsoft.com/office/drawing/2014/main" id="{6A294D4A-5837-40B3-9818-CAA4AB23C68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2276" y="1235075"/>
            <a:ext cx="555625" cy="368300"/>
          </a:xfrm>
          <a:prstGeom prst="line">
            <a:avLst/>
          </a:prstGeom>
          <a:noFill/>
          <a:ln w="254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hr-HR" sz="20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602" name="Text Box 26">
            <a:extLst>
              <a:ext uri="{FF2B5EF4-FFF2-40B4-BE49-F238E27FC236}">
                <a16:creationId xmlns:a16="http://schemas.microsoft.com/office/drawing/2014/main" id="{8989CB48-463C-45A0-9F36-77A08521E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5289" y="2717801"/>
            <a:ext cx="390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1800" b="0" i="1">
                <a:solidFill>
                  <a:prstClr val="black"/>
                </a:solidFill>
              </a:rPr>
              <a:t>d</a:t>
            </a:r>
          </a:p>
        </p:txBody>
      </p:sp>
      <p:sp>
        <p:nvSpPr>
          <p:cNvPr id="24603" name="Rectangle 27">
            <a:extLst>
              <a:ext uri="{FF2B5EF4-FFF2-40B4-BE49-F238E27FC236}">
                <a16:creationId xmlns:a16="http://schemas.microsoft.com/office/drawing/2014/main" id="{3FDF5B35-DDE0-4FA8-9CDD-8C602794F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9464" y="1236664"/>
            <a:ext cx="1870075" cy="1481137"/>
          </a:xfrm>
          <a:prstGeom prst="rect">
            <a:avLst/>
          </a:prstGeom>
          <a:solidFill>
            <a:srgbClr val="FF0000">
              <a:alpha val="50195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>
              <a:solidFill>
                <a:prstClr val="black"/>
              </a:solidFill>
            </a:endParaRPr>
          </a:p>
        </p:txBody>
      </p:sp>
      <p:sp>
        <p:nvSpPr>
          <p:cNvPr id="24604" name="Text Box 28">
            <a:extLst>
              <a:ext uri="{FF2B5EF4-FFF2-40B4-BE49-F238E27FC236}">
                <a16:creationId xmlns:a16="http://schemas.microsoft.com/office/drawing/2014/main" id="{26246B07-CC26-4BA7-9796-9A85A860B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9900" y="1770063"/>
            <a:ext cx="4524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1800" b="0" i="1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24605" name="Text Box 29">
            <a:extLst>
              <a:ext uri="{FF2B5EF4-FFF2-40B4-BE49-F238E27FC236}">
                <a16:creationId xmlns:a16="http://schemas.microsoft.com/office/drawing/2014/main" id="{3694C14C-4B42-4E15-9DC3-A3BCBCDFB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9239" y="2660651"/>
            <a:ext cx="390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1800" b="0" i="1">
                <a:solidFill>
                  <a:prstClr val="black"/>
                </a:solidFill>
              </a:rPr>
              <a:t>d</a:t>
            </a:r>
          </a:p>
        </p:txBody>
      </p:sp>
      <p:graphicFrame>
        <p:nvGraphicFramePr>
          <p:cNvPr id="24607" name="Object 31">
            <a:extLst>
              <a:ext uri="{FF2B5EF4-FFF2-40B4-BE49-F238E27FC236}">
                <a16:creationId xmlns:a16="http://schemas.microsoft.com/office/drawing/2014/main" id="{E40A26DF-1FFD-4502-BD78-6584B844D5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97875" y="1362075"/>
          <a:ext cx="12573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1257120" imgH="1130040" progId="Equation.DSMT4">
                  <p:embed/>
                </p:oleObj>
              </mc:Choice>
              <mc:Fallback>
                <p:oleObj name="Equation" r:id="rId3" imgW="1257120" imgH="1130040" progId="Equation.DSMT4">
                  <p:embed/>
                  <p:pic>
                    <p:nvPicPr>
                      <p:cNvPr id="24607" name="Object 31">
                        <a:extLst>
                          <a:ext uri="{FF2B5EF4-FFF2-40B4-BE49-F238E27FC236}">
                            <a16:creationId xmlns:a16="http://schemas.microsoft.com/office/drawing/2014/main" id="{E40A26DF-1FFD-4502-BD78-6584B844D5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75" y="1362075"/>
                        <a:ext cx="1257300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 Box 28">
            <a:extLst>
              <a:ext uri="{FF2B5EF4-FFF2-40B4-BE49-F238E27FC236}">
                <a16:creationId xmlns:a16="http://schemas.microsoft.com/office/drawing/2014/main" id="{D23B6B18-9807-4CDE-9FCC-F01C4C47C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9864" y="3027363"/>
            <a:ext cx="4524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1800" b="0" i="1">
                <a:solidFill>
                  <a:prstClr val="black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5" grpId="0"/>
      <p:bldP spid="24596" grpId="0"/>
      <p:bldP spid="24602" grpId="0"/>
      <p:bldP spid="24603" grpId="0" animBg="1"/>
      <p:bldP spid="24604" grpId="0"/>
      <p:bldP spid="24605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AD36E5-C98B-4C60-B6E5-7703F7ED8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Primjene</a:t>
            </a:r>
          </a:p>
        </p:txBody>
      </p:sp>
    </p:spTree>
    <p:extLst>
      <p:ext uri="{BB962C8B-B14F-4D97-AF65-F5344CB8AC3E}">
        <p14:creationId xmlns:p14="http://schemas.microsoft.com/office/powerpoint/2010/main" val="3590286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3013B9-128C-4413-AEAC-DD25D7B06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hr-HR" sz="2700" dirty="0"/>
            </a:br>
            <a:r>
              <a:rPr lang="hr-HR" sz="2400" dirty="0">
                <a:latin typeface="Myriad Pro"/>
                <a:cs typeface="Times New Roman" panose="02020603050405020304" pitchFamily="18" charset="0"/>
              </a:rPr>
              <a:t>Primjer:  </a:t>
            </a:r>
            <a:r>
              <a:rPr lang="hr-HR" sz="24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Može li kišobran duljine 70 cm stati u kutiju oblika kocke s unutrašnjim bridom duljine 41 cm? Objasnite svoj odgovor.</a:t>
            </a:r>
            <a:b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81C566-4668-4D3A-92CB-7D658516BDD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>
            <a:blip r:embed="rId3"/>
            <a:stretch>
              <a:fillRect l="-754" t="-1541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hr-HR">
                <a:noFill/>
              </a:rPr>
              <a:t> </a:t>
            </a:r>
          </a:p>
        </p:txBody>
      </p:sp>
      <p:pic>
        <p:nvPicPr>
          <p:cNvPr id="4100" name="Slika 4">
            <a:extLst>
              <a:ext uri="{FF2B5EF4-FFF2-40B4-BE49-F238E27FC236}">
                <a16:creationId xmlns:a16="http://schemas.microsoft.com/office/drawing/2014/main" id="{0DF27EC9-6903-49BE-A5C0-E7D537E4B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0" y="1538288"/>
            <a:ext cx="1851025" cy="167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Slika 6" descr="Slika na kojoj se prikazuje strijela&#10;&#10;Opis je automatski generiran">
            <a:extLst>
              <a:ext uri="{FF2B5EF4-FFF2-40B4-BE49-F238E27FC236}">
                <a16:creationId xmlns:a16="http://schemas.microsoft.com/office/drawing/2014/main" id="{5930D50C-1F72-411E-AF57-E50E69677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3050" y="1847850"/>
            <a:ext cx="1339850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102" name="Objekt 7">
            <a:extLst>
              <a:ext uri="{FF2B5EF4-FFF2-40B4-BE49-F238E27FC236}">
                <a16:creationId xmlns:a16="http://schemas.microsoft.com/office/drawing/2014/main" id="{5F668B26-ECD5-45D0-ABDD-95F04BB688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7600" y="266700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6" imgW="452253" imgH="678380" progId="Equation.DSMT4">
                  <p:embed/>
                </p:oleObj>
              </mc:Choice>
              <mc:Fallback>
                <p:oleObj name="Equation" r:id="rId6" imgW="452253" imgH="678380" progId="Equation.DSMT4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2667000"/>
                        <a:ext cx="914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TekstniOkvir 8">
            <a:extLst>
              <a:ext uri="{FF2B5EF4-FFF2-40B4-BE49-F238E27FC236}">
                <a16:creationId xmlns:a16="http://schemas.microsoft.com/office/drawing/2014/main" id="{C606B114-BB42-4BEC-B85F-C55138650F69}"/>
              </a:ext>
            </a:extLst>
          </p:cNvPr>
          <p:cNvSpPr txBox="1">
            <a:spLocks noChangeArrowheads="1"/>
          </p:cNvSpPr>
          <p:nvPr/>
        </p:nvSpPr>
        <p:spPr bwMode="auto">
          <a:xfrm rot="-2282057">
            <a:off x="2843213" y="2178050"/>
            <a:ext cx="8715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sz="2000">
                <a:solidFill>
                  <a:srgbClr val="FF0000"/>
                </a:solidFill>
                <a:latin typeface="Myriad Pro" panose="020B0503030403020204" pitchFamily="34" charset="0"/>
                <a:cs typeface="Times New Roman" panose="02020603050405020304" pitchFamily="18" charset="0"/>
              </a:rPr>
              <a:t>70 cm</a:t>
            </a:r>
          </a:p>
        </p:txBody>
      </p:sp>
      <p:sp>
        <p:nvSpPr>
          <p:cNvPr id="4104" name="TekstniOkvir 9">
            <a:extLst>
              <a:ext uri="{FF2B5EF4-FFF2-40B4-BE49-F238E27FC236}">
                <a16:creationId xmlns:a16="http://schemas.microsoft.com/office/drawing/2014/main" id="{E27CB621-6C21-4826-ACCB-EB718BC2C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2275" y="2178050"/>
            <a:ext cx="7318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sz="1600">
                <a:solidFill>
                  <a:srgbClr val="FF0000"/>
                </a:solidFill>
                <a:latin typeface="Myriad Pro" panose="020B0503030403020204" pitchFamily="34" charset="0"/>
                <a:cs typeface="Times New Roman" panose="02020603050405020304" pitchFamily="18" charset="0"/>
              </a:rPr>
              <a:t>41 cm</a:t>
            </a:r>
          </a:p>
        </p:txBody>
      </p:sp>
      <p:sp>
        <p:nvSpPr>
          <p:cNvPr id="4105" name="TekstniOkvir 10">
            <a:extLst>
              <a:ext uri="{FF2B5EF4-FFF2-40B4-BE49-F238E27FC236}">
                <a16:creationId xmlns:a16="http://schemas.microsoft.com/office/drawing/2014/main" id="{45E1E02B-EEC7-41FD-8E8B-A43D035E5B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2075" y="2844800"/>
            <a:ext cx="733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sz="1600">
                <a:solidFill>
                  <a:srgbClr val="FF0000"/>
                </a:solidFill>
                <a:latin typeface="Myriad Pro" panose="020B0503030403020204" pitchFamily="34" charset="0"/>
                <a:cs typeface="Times New Roman" panose="02020603050405020304" pitchFamily="18" charset="0"/>
              </a:rPr>
              <a:t>41 cm</a:t>
            </a:r>
          </a:p>
        </p:txBody>
      </p:sp>
      <p:sp>
        <p:nvSpPr>
          <p:cNvPr id="4106" name="TekstniOkvir 11">
            <a:extLst>
              <a:ext uri="{FF2B5EF4-FFF2-40B4-BE49-F238E27FC236}">
                <a16:creationId xmlns:a16="http://schemas.microsoft.com/office/drawing/2014/main" id="{412BA9C4-BE19-4991-9C06-48CC58354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5450" y="3233738"/>
            <a:ext cx="733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sz="1600">
                <a:solidFill>
                  <a:srgbClr val="FF0000"/>
                </a:solidFill>
                <a:latin typeface="Myriad Pro" panose="020B0503030403020204" pitchFamily="34" charset="0"/>
                <a:cs typeface="Times New Roman" panose="02020603050405020304" pitchFamily="18" charset="0"/>
              </a:rPr>
              <a:t>41 cm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9149D0-F8C6-41FD-9F39-E8E38A0F5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hr-HR" sz="2400" dirty="0">
                <a:latin typeface="Myriad Pro"/>
                <a:cs typeface="Times New Roman" panose="02020603050405020304" pitchFamily="18" charset="0"/>
              </a:rPr>
            </a:br>
            <a:br>
              <a:rPr lang="hr-HR" sz="2400" dirty="0">
                <a:latin typeface="Myriad Pro"/>
                <a:cs typeface="Times New Roman" panose="02020603050405020304" pitchFamily="18" charset="0"/>
              </a:rPr>
            </a:br>
            <a:r>
              <a:rPr lang="hr-HR" sz="2400" dirty="0">
                <a:latin typeface="Myriad Pro"/>
                <a:cs typeface="Times New Roman" panose="02020603050405020304" pitchFamily="18" charset="0"/>
              </a:rPr>
              <a:t>Primjer. Hana želi omotati poklon oblika kocke. Ukrasni je papir pravokutnog oblika sa stranicama duljine 40 cm i 45 cm. </a:t>
            </a:r>
            <a:br>
              <a:rPr lang="hr-HR" sz="2400" dirty="0">
                <a:latin typeface="Myriad Pro"/>
                <a:cs typeface="Times New Roman" panose="02020603050405020304" pitchFamily="18" charset="0"/>
              </a:rPr>
            </a:br>
            <a:r>
              <a:rPr lang="hr-HR" sz="2400" dirty="0">
                <a:latin typeface="Myriad Pro"/>
                <a:cs typeface="Times New Roman" panose="02020603050405020304" pitchFamily="18" charset="0"/>
              </a:rPr>
              <a:t>a) Može li Hana njime omotati poklon brida duljine 18 cm?</a:t>
            </a:r>
            <a:br>
              <a:rPr lang="hr-HR" sz="2400" dirty="0">
                <a:latin typeface="Myriad Pro"/>
                <a:cs typeface="Times New Roman" panose="02020603050405020304" pitchFamily="18" charset="0"/>
              </a:rPr>
            </a:br>
            <a:r>
              <a:rPr lang="hr-HR" sz="2400" dirty="0">
                <a:latin typeface="Myriad Pro"/>
                <a:cs typeface="Times New Roman" panose="02020603050405020304" pitchFamily="18" charset="0"/>
              </a:rPr>
              <a:t>b) Koliki najviše treba biti brid kocke kako bi Hana mogla omotati poklon?</a:t>
            </a:r>
            <a:b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7" name="Rezervirano mjesto sadržaja 6">
            <a:extLst>
              <a:ext uri="{FF2B5EF4-FFF2-40B4-BE49-F238E27FC236}">
                <a16:creationId xmlns:a16="http://schemas.microsoft.com/office/drawing/2014/main" id="{A4E2D9E1-697B-45AD-A2F1-BF20F08F8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75363" cy="4351338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Rješenje: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a)</a:t>
            </a:r>
            <a:r>
              <a:rPr lang="hr-HR" sz="2200" i="1" dirty="0">
                <a:latin typeface="Myriad Pro"/>
                <a:ea typeface="+mj-ea"/>
                <a:cs typeface="Times New Roman" panose="02020603050405020304" pitchFamily="18" charset="0"/>
              </a:rPr>
              <a:t> </a:t>
            </a:r>
            <a:r>
              <a:rPr lang="hr-HR" sz="2200" i="1" u="sng" dirty="0">
                <a:latin typeface="Myriad Pro"/>
                <a:ea typeface="+mj-ea"/>
                <a:cs typeface="Times New Roman" panose="02020603050405020304" pitchFamily="18" charset="0"/>
              </a:rPr>
              <a:t>a</a:t>
            </a:r>
            <a:r>
              <a:rPr lang="hr-HR" sz="2200" u="sng" dirty="0">
                <a:latin typeface="Myriad Pro"/>
                <a:ea typeface="+mj-ea"/>
                <a:cs typeface="Times New Roman" panose="02020603050405020304" pitchFamily="18" charset="0"/>
              </a:rPr>
              <a:t> = 18 cm</a:t>
            </a:r>
            <a:br>
              <a:rPr lang="hr-HR" sz="2200" u="sng" dirty="0">
                <a:latin typeface="Myriad Pro"/>
                <a:ea typeface="+mj-ea"/>
                <a:cs typeface="Times New Roman" panose="02020603050405020304" pitchFamily="18" charset="0"/>
              </a:rPr>
            </a:b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   </a:t>
            </a:r>
            <a:r>
              <a:rPr lang="hr-HR" sz="2200" i="1" dirty="0">
                <a:latin typeface="Myriad Pro"/>
                <a:ea typeface="+mj-ea"/>
                <a:cs typeface="Times New Roman" panose="02020603050405020304" pitchFamily="18" charset="0"/>
              </a:rPr>
              <a:t>O =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 ?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i="1" dirty="0">
                <a:latin typeface="Myriad Pro"/>
                <a:ea typeface="+mj-ea"/>
                <a:cs typeface="Times New Roman" panose="02020603050405020304" pitchFamily="18" charset="0"/>
              </a:rPr>
              <a:t>O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 = 6</a:t>
            </a:r>
            <a:r>
              <a:rPr lang="hr-HR" sz="2200" i="1" dirty="0">
                <a:latin typeface="Myriad Pro"/>
                <a:ea typeface="+mj-ea"/>
                <a:cs typeface="Times New Roman" panose="02020603050405020304" pitchFamily="18" charset="0"/>
              </a:rPr>
              <a:t>a</a:t>
            </a:r>
            <a:r>
              <a:rPr lang="hr-HR" sz="2200" baseline="300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i="1" dirty="0">
                <a:latin typeface="Myriad Pro"/>
                <a:ea typeface="+mj-ea"/>
                <a:cs typeface="Times New Roman" panose="02020603050405020304" pitchFamily="18" charset="0"/>
              </a:rPr>
              <a:t>O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 = 6 </a:t>
            </a:r>
            <a:r>
              <a:rPr lang="hr-HR" sz="2200" dirty="0">
                <a:ea typeface="+mj-ea"/>
                <a:cs typeface="Calibri" panose="020F0502020204030204" pitchFamily="34" charset="0"/>
              </a:rPr>
              <a:t>∙ 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18</a:t>
            </a:r>
            <a:r>
              <a:rPr lang="hr-HR" sz="2200" baseline="300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i="1" dirty="0">
                <a:latin typeface="Myriad Pro"/>
                <a:ea typeface="+mj-ea"/>
                <a:cs typeface="Times New Roman" panose="02020603050405020304" pitchFamily="18" charset="0"/>
              </a:rPr>
              <a:t>O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 = 6 ∙ 324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i="1" dirty="0">
                <a:latin typeface="Myriad Pro"/>
                <a:ea typeface="+mj-ea"/>
                <a:cs typeface="Times New Roman" panose="02020603050405020304" pitchFamily="18" charset="0"/>
              </a:rPr>
              <a:t>O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 = 1944 cm</a:t>
            </a:r>
            <a:r>
              <a:rPr lang="hr-HR" sz="2200" baseline="300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2  </a:t>
            </a:r>
            <a:endParaRPr lang="hr-HR" sz="2200" dirty="0">
              <a:latin typeface="Myriad Pro"/>
              <a:ea typeface="+mj-ea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Za omatanje poklona potrebno je 1944 cm</a:t>
            </a:r>
            <a:r>
              <a:rPr lang="hr-HR" sz="2200" baseline="300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.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Kako je površina ukrasnog papira 40 cm ∙ 45 cm = 1800 cm</a:t>
            </a:r>
            <a:r>
              <a:rPr lang="hr-HR" sz="2200" baseline="300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 &lt; 1944 cm</a:t>
            </a:r>
            <a:r>
              <a:rPr lang="hr-HR" sz="2200" baseline="300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,</a:t>
            </a:r>
            <a:b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</a:b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Hana njime ne može omotati poklon. </a:t>
            </a:r>
          </a:p>
        </p:txBody>
      </p:sp>
      <p:grpSp>
        <p:nvGrpSpPr>
          <p:cNvPr id="5124" name="Grupa 9">
            <a:extLst>
              <a:ext uri="{FF2B5EF4-FFF2-40B4-BE49-F238E27FC236}">
                <a16:creationId xmlns:a16="http://schemas.microsoft.com/office/drawing/2014/main" id="{F8518045-78D7-47DB-97F0-95CE7E908657}"/>
              </a:ext>
            </a:extLst>
          </p:cNvPr>
          <p:cNvGrpSpPr>
            <a:grpSpLocks/>
          </p:cNvGrpSpPr>
          <p:nvPr/>
        </p:nvGrpSpPr>
        <p:grpSpPr bwMode="auto">
          <a:xfrm>
            <a:off x="2855913" y="1825625"/>
            <a:ext cx="1119187" cy="1147763"/>
            <a:chOff x="6260998" y="1936520"/>
            <a:chExt cx="1799848" cy="1910633"/>
          </a:xfrm>
        </p:grpSpPr>
        <p:pic>
          <p:nvPicPr>
            <p:cNvPr id="5126" name="Rezervirano mjesto sadržaja 4">
              <a:extLst>
                <a:ext uri="{FF2B5EF4-FFF2-40B4-BE49-F238E27FC236}">
                  <a16:creationId xmlns:a16="http://schemas.microsoft.com/office/drawing/2014/main" id="{BAF1F5D1-83F5-4379-BEEA-9626795C6B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851"/>
            <a:stretch>
              <a:fillRect/>
            </a:stretch>
          </p:blipFill>
          <p:spPr bwMode="auto">
            <a:xfrm>
              <a:off x="6260998" y="1936520"/>
              <a:ext cx="1668507" cy="17304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Pravokutnik 8">
              <a:extLst>
                <a:ext uri="{FF2B5EF4-FFF2-40B4-BE49-F238E27FC236}">
                  <a16:creationId xmlns:a16="http://schemas.microsoft.com/office/drawing/2014/main" id="{5A603E6B-1F51-49F9-A473-22A33E623D4A}"/>
                </a:ext>
              </a:extLst>
            </p:cNvPr>
            <p:cNvSpPr/>
            <p:nvPr/>
          </p:nvSpPr>
          <p:spPr>
            <a:xfrm>
              <a:off x="7598758" y="3461327"/>
              <a:ext cx="462088" cy="38582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</p:grpSp>
      <p:sp>
        <p:nvSpPr>
          <p:cNvPr id="11" name="Rezervirano mjesto sadržaja 6">
            <a:extLst>
              <a:ext uri="{FF2B5EF4-FFF2-40B4-BE49-F238E27FC236}">
                <a16:creationId xmlns:a16="http://schemas.microsoft.com/office/drawing/2014/main" id="{BDB77087-E2F2-4E56-A968-00DC19E8FA60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113382" y="1825625"/>
            <a:ext cx="3577875" cy="4351338"/>
          </a:xfrm>
          <a:prstGeom prst="rect">
            <a:avLst/>
          </a:prstGeom>
          <a:blipFill>
            <a:blip r:embed="rId3"/>
            <a:stretch>
              <a:fillRect l="-2215"/>
            </a:stretch>
          </a:blipFill>
        </p:spPr>
        <p:txBody>
          <a:bodyPr/>
          <a:lstStyle/>
          <a:p>
            <a:pPr>
              <a:defRPr/>
            </a:pPr>
            <a:r>
              <a:rPr lang="hr-HR">
                <a:noFill/>
              </a:rPr>
              <a:t>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68CA54-4B23-4B23-8A9F-97B91F2CD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hr-HR" sz="24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24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Primjer: Koliko je kartona potrebno da se napravi 20 kutija bez poklopca ako su kutije oblika kocke s bridom duljine 0.3 m? Rezanjem se gubi 3% kartona.</a:t>
            </a:r>
            <a:b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DD5CCCB-49F6-4174-B90F-36BBCD4F2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7650"/>
            <a:ext cx="10180638" cy="4351338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dirty="0">
                <a:latin typeface="Myriad Pro"/>
                <a:cs typeface="Times New Roman" panose="02020603050405020304" pitchFamily="18" charset="0"/>
              </a:rPr>
              <a:t>Rješenje: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i="1" dirty="0">
                <a:latin typeface="Myriad Pro"/>
                <a:ea typeface="+mj-ea"/>
                <a:cs typeface="Times New Roman" panose="02020603050405020304" pitchFamily="18" charset="0"/>
              </a:rPr>
              <a:t> </a:t>
            </a:r>
            <a:r>
              <a:rPr lang="hr-HR" sz="2200" i="1" u="sng" dirty="0">
                <a:latin typeface="Myriad Pro"/>
                <a:ea typeface="+mj-ea"/>
                <a:cs typeface="Times New Roman" panose="02020603050405020304" pitchFamily="18" charset="0"/>
              </a:rPr>
              <a:t>a</a:t>
            </a:r>
            <a:r>
              <a:rPr lang="hr-HR" sz="2200" u="sng" dirty="0">
                <a:latin typeface="Myriad Pro"/>
                <a:ea typeface="+mj-ea"/>
                <a:cs typeface="Times New Roman" panose="02020603050405020304" pitchFamily="18" charset="0"/>
              </a:rPr>
              <a:t> = 0.3 m</a:t>
            </a:r>
            <a:br>
              <a:rPr lang="hr-HR" sz="2200" u="sng" dirty="0">
                <a:latin typeface="Myriad Pro"/>
                <a:ea typeface="+mj-ea"/>
                <a:cs typeface="Times New Roman" panose="02020603050405020304" pitchFamily="18" charset="0"/>
              </a:rPr>
            </a:br>
            <a:r>
              <a:rPr lang="hr-HR" sz="2200" i="1" dirty="0">
                <a:latin typeface="Myriad Pro"/>
                <a:ea typeface="+mj-ea"/>
                <a:cs typeface="Times New Roman" panose="02020603050405020304" pitchFamily="18" charset="0"/>
              </a:rPr>
              <a:t>O</a:t>
            </a:r>
            <a:r>
              <a:rPr lang="hr-HR" sz="2400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20</a:t>
            </a:r>
            <a:r>
              <a:rPr lang="hr-HR" sz="2200" i="1" dirty="0">
                <a:latin typeface="Myriad Pro"/>
                <a:ea typeface="+mj-ea"/>
                <a:cs typeface="Times New Roman" panose="02020603050405020304" pitchFamily="18" charset="0"/>
              </a:rPr>
              <a:t> =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 ?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i="1" dirty="0">
                <a:latin typeface="Myriad Pro"/>
                <a:ea typeface="+mj-ea"/>
                <a:cs typeface="Times New Roman" panose="02020603050405020304" pitchFamily="18" charset="0"/>
              </a:rPr>
              <a:t>O</a:t>
            </a:r>
            <a:r>
              <a:rPr lang="hr-HR" sz="2400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1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 = 5</a:t>
            </a:r>
            <a:r>
              <a:rPr lang="hr-HR" sz="2200" i="1" dirty="0">
                <a:latin typeface="Myriad Pro"/>
                <a:ea typeface="+mj-ea"/>
                <a:cs typeface="Times New Roman" panose="02020603050405020304" pitchFamily="18" charset="0"/>
              </a:rPr>
              <a:t>a</a:t>
            </a:r>
            <a:r>
              <a:rPr lang="hr-HR" sz="2200" baseline="300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i="1" dirty="0">
                <a:latin typeface="Myriad Pro"/>
                <a:ea typeface="+mj-ea"/>
                <a:cs typeface="Times New Roman" panose="02020603050405020304" pitchFamily="18" charset="0"/>
              </a:rPr>
              <a:t>O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 = 5 </a:t>
            </a:r>
            <a:r>
              <a:rPr lang="hr-HR" sz="2200" dirty="0">
                <a:ea typeface="+mj-ea"/>
                <a:cs typeface="Calibri" panose="020F0502020204030204" pitchFamily="34" charset="0"/>
              </a:rPr>
              <a:t>∙ 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0.3</a:t>
            </a:r>
            <a:r>
              <a:rPr lang="hr-HR" sz="2200" baseline="300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i="1" dirty="0">
                <a:latin typeface="Myriad Pro"/>
                <a:ea typeface="+mj-ea"/>
                <a:cs typeface="Times New Roman" panose="02020603050405020304" pitchFamily="18" charset="0"/>
              </a:rPr>
              <a:t>O</a:t>
            </a:r>
            <a:r>
              <a:rPr lang="hr-HR" sz="2000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1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 = 5 ∙ 0.09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i="1" dirty="0">
                <a:latin typeface="Myriad Pro"/>
                <a:ea typeface="+mj-ea"/>
                <a:cs typeface="Times New Roman" panose="02020603050405020304" pitchFamily="18" charset="0"/>
              </a:rPr>
              <a:t>O</a:t>
            </a:r>
            <a:r>
              <a:rPr lang="hr-HR" sz="2000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1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 = 0.45 m</a:t>
            </a:r>
            <a:r>
              <a:rPr lang="hr-HR" sz="2200" baseline="300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2  </a:t>
            </a:r>
            <a:endParaRPr lang="hr-HR" sz="2200" dirty="0">
              <a:latin typeface="Myriad Pro"/>
              <a:ea typeface="+mj-ea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Za izradu jedne kutije potrebno je 0.45 m</a:t>
            </a:r>
            <a:r>
              <a:rPr lang="hr-HR" sz="2200" baseline="300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hr-HR" sz="2200" baseline="30000" dirty="0">
                <a:latin typeface="Myriad Pro"/>
                <a:ea typeface="+mj-ea"/>
                <a:cs typeface="Times New Roman" panose="02020603050405020304" pitchFamily="18" charset="0"/>
              </a:rPr>
              <a:t> 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kartona. Za izradu 20 kutija potrebno je </a:t>
            </a: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O</a:t>
            </a:r>
            <a:r>
              <a:rPr lang="hr-HR" sz="2000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20 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=</a:t>
            </a:r>
            <a:r>
              <a:rPr lang="hr-HR" sz="2200" baseline="300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20 ∙</a:t>
            </a:r>
            <a:r>
              <a:rPr lang="hr-HR" sz="2200" baseline="3000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200" i="1" dirty="0">
                <a:latin typeface="Myriad Pro"/>
                <a:ea typeface="+mj-ea"/>
                <a:cs typeface="Times New Roman" panose="02020603050405020304" pitchFamily="18" charset="0"/>
              </a:rPr>
              <a:t>O</a:t>
            </a:r>
            <a:r>
              <a:rPr lang="hr-HR" sz="2400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1</a:t>
            </a:r>
            <a:r>
              <a:rPr lang="hr-HR" sz="2200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 ,  </a:t>
            </a:r>
            <a:r>
              <a:rPr lang="hr-HR" sz="2000" i="1" dirty="0">
                <a:latin typeface="Myriad Pro"/>
                <a:ea typeface="+mj-ea"/>
                <a:cs typeface="Times New Roman" panose="02020603050405020304" pitchFamily="18" charset="0"/>
              </a:rPr>
              <a:t>O</a:t>
            </a:r>
            <a:r>
              <a:rPr lang="hr-HR" sz="2000" i="1" baseline="-25000" dirty="0">
                <a:latin typeface="Myriad Pro"/>
                <a:ea typeface="+mj-ea"/>
                <a:cs typeface="Times New Roman" panose="02020603050405020304" pitchFamily="18" charset="0"/>
              </a:rPr>
              <a:t>20 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=</a:t>
            </a:r>
            <a:r>
              <a:rPr lang="hr-HR" sz="2200" baseline="300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20 ∙</a:t>
            </a:r>
            <a:r>
              <a:rPr lang="hr-HR" sz="2200" baseline="3000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0.45 = 9</a:t>
            </a:r>
            <a:b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</a:br>
            <a:endParaRPr lang="hr-HR" sz="2200" dirty="0">
              <a:latin typeface="Myriad Pro"/>
              <a:ea typeface="+mj-ea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Kako se pri rezanju gubi 3% kartona za izradu 20 kutija bez poklopca potrebno je 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1.03 </a:t>
            </a:r>
            <a:r>
              <a:rPr lang="hr-HR" sz="2200" dirty="0">
                <a:ea typeface="+mj-ea"/>
                <a:cs typeface="Calibri" panose="020F0502020204030204" pitchFamily="34" charset="0"/>
              </a:rPr>
              <a:t>∙ 9 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m</a:t>
            </a:r>
            <a:r>
              <a:rPr lang="hr-HR" sz="2200" baseline="300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2  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= 9.27 m</a:t>
            </a:r>
            <a:r>
              <a:rPr lang="hr-HR" sz="2200" baseline="30000" dirty="0">
                <a:latin typeface="Myriad Pro"/>
                <a:ea typeface="Calibri" panose="020F0502020204030204" pitchFamily="34" charset="0"/>
                <a:cs typeface="Times New Roman" panose="02020603050405020304" pitchFamily="18" charset="0"/>
              </a:rPr>
              <a:t>2  </a:t>
            </a:r>
            <a: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  <a:t>kartona.</a:t>
            </a:r>
            <a:br>
              <a:rPr lang="hr-HR" sz="2200" dirty="0">
                <a:latin typeface="Myriad Pro"/>
                <a:ea typeface="+mj-ea"/>
                <a:cs typeface="Times New Roman" panose="02020603050405020304" pitchFamily="18" charset="0"/>
              </a:rPr>
            </a:br>
            <a:endParaRPr lang="hr-HR" sz="2200" dirty="0">
              <a:latin typeface="Myriad Pro"/>
              <a:cs typeface="Times New Roman" panose="02020603050405020304" pitchFamily="18" charset="0"/>
            </a:endParaRPr>
          </a:p>
        </p:txBody>
      </p:sp>
      <p:pic>
        <p:nvPicPr>
          <p:cNvPr id="6148" name="Slika 6">
            <a:extLst>
              <a:ext uri="{FF2B5EF4-FFF2-40B4-BE49-F238E27FC236}">
                <a16:creationId xmlns:a16="http://schemas.microsoft.com/office/drawing/2014/main" id="{F08E11D1-8363-4421-B2CE-B19076A829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763" y="1790700"/>
            <a:ext cx="1709737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691</Words>
  <Application>Microsoft Office PowerPoint</Application>
  <PresentationFormat>Široki zaslon</PresentationFormat>
  <Paragraphs>115</Paragraphs>
  <Slides>12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3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Myriad Pro</vt:lpstr>
      <vt:lpstr>Tema sustava Office</vt:lpstr>
      <vt:lpstr>Math 8</vt:lpstr>
      <vt:lpstr>1_Math 8</vt:lpstr>
      <vt:lpstr>Equation</vt:lpstr>
      <vt:lpstr>7. GEOMETRIJSKA TIJELA</vt:lpstr>
      <vt:lpstr>PowerPoint prezentacija</vt:lpstr>
      <vt:lpstr>PowerPoint prezentacija</vt:lpstr>
      <vt:lpstr>PowerPoint prezentacija</vt:lpstr>
      <vt:lpstr>PowerPoint prezentacija</vt:lpstr>
      <vt:lpstr>Primjene</vt:lpstr>
      <vt:lpstr> Primjer:  Može li kišobran duljine 70 cm stati u kutiju oblika kocke s unutrašnjim bridom duljine 41 cm? Objasnite svoj odgovor. </vt:lpstr>
      <vt:lpstr>  Primjer. Hana želi omotati poklon oblika kocke. Ukrasni je papir pravokutnog oblika sa stranicama duljine 40 cm i 45 cm.  a) Može li Hana njime omotati poklon brida duljine 18 cm? b) Koliki najviše treba biti brid kocke kako bi Hana mogla omotati poklon? </vt:lpstr>
      <vt:lpstr> Primjer: Koliko je kartona potrebno da se napravi 20 kutija bez poklopca ako su kutije oblika kocke s bridom duljine 0.3 m? Rezanjem se gubi 3% kartona. </vt:lpstr>
      <vt:lpstr> Primjer: U posudi se nalazi 6 L vode. Može li se sva ta voda uliti u šuplju kocku s bridom 18 cm? </vt:lpstr>
      <vt:lpstr>Primjer: Koliko vode stane u limenu kocku bez poklopca za koju je potrošeno 245 cm2 lima? </vt:lpstr>
      <vt:lpstr>  Primjer: Mia je tri kocke od plastelina, jednu s bridom duljine 3 cm, drugu s bridom duljine 0.4 dm i treću s bridom duljine 0.05 m spojila i napravila novu kocku. Koliki je brid novonastale kocke?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Kristina Vučić</dc:creator>
  <cp:lastModifiedBy>Jasminka Viljevac</cp:lastModifiedBy>
  <cp:revision>21</cp:revision>
  <dcterms:created xsi:type="dcterms:W3CDTF">2021-04-29T18:48:11Z</dcterms:created>
  <dcterms:modified xsi:type="dcterms:W3CDTF">2022-03-21T15:10:58Z</dcterms:modified>
</cp:coreProperties>
</file>